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314" r:id="rId7"/>
    <p:sldId id="323" r:id="rId8"/>
    <p:sldId id="315" r:id="rId9"/>
    <p:sldId id="324" r:id="rId10"/>
    <p:sldId id="316" r:id="rId11"/>
    <p:sldId id="327" r:id="rId12"/>
    <p:sldId id="325" r:id="rId13"/>
    <p:sldId id="326" r:id="rId14"/>
    <p:sldId id="294" r:id="rId15"/>
    <p:sldId id="328" r:id="rId16"/>
    <p:sldId id="329" r:id="rId17"/>
    <p:sldId id="317" r:id="rId18"/>
    <p:sldId id="318" r:id="rId19"/>
    <p:sldId id="268" r:id="rId20"/>
    <p:sldId id="305" r:id="rId21"/>
    <p:sldId id="333" r:id="rId22"/>
    <p:sldId id="331" r:id="rId23"/>
    <p:sldId id="334" r:id="rId24"/>
    <p:sldId id="335" r:id="rId25"/>
    <p:sldId id="332" r:id="rId26"/>
    <p:sldId id="330" r:id="rId27"/>
    <p:sldId id="322" r:id="rId28"/>
    <p:sldId id="283" r:id="rId2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848" y="-5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 xmlns:a16="http://schemas.microsoft.com/office/drawing/2014/main"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3/13/2022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3/13/2022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6106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sz="2700" dirty="0" smtClean="0"/>
              <a:t>Lesson </a:t>
            </a:r>
            <a:r>
              <a:rPr lang="en-US" sz="2700" dirty="0" smtClean="0"/>
              <a:t>7– Grounding, ESD, Connecting LEDs</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696912"/>
          </a:xfrm>
        </p:spPr>
        <p:txBody>
          <a:bodyPr>
            <a:noAutofit/>
          </a:bodyPr>
          <a:lstStyle/>
          <a:p>
            <a:r>
              <a:rPr lang="en-US" sz="4400" b="1" dirty="0" smtClean="0"/>
              <a:t>Light Emitting Diodes</a:t>
            </a:r>
            <a:endParaRPr lang="en-US" sz="44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112870" y="990599"/>
            <a:ext cx="3849530" cy="5715001"/>
          </a:xfrm>
          <a:prstGeom prst="rect">
            <a:avLst/>
          </a:prstGeom>
        </p:spPr>
        <p:txBody>
          <a:bodyPr vert="horz" lIns="91440" tIns="45720" rIns="91440" bIns="45720" rtlCol="0" anchor="ctr">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LED – Light Emitting Diode</a:t>
            </a:r>
          </a:p>
          <a:p>
            <a:pPr marL="342900" indent="-342900" algn="l">
              <a:buFont typeface="Arial" panose="020B0604020202020204" pitchFamily="34" charset="0"/>
              <a:buChar char="•"/>
            </a:pPr>
            <a:r>
              <a:rPr lang="en-US" b="1" dirty="0" smtClean="0">
                <a:solidFill>
                  <a:prstClr val="white"/>
                </a:solidFill>
              </a:rPr>
              <a:t>A semiconductor component similar to a non-emitting diode or transistor</a:t>
            </a:r>
          </a:p>
          <a:p>
            <a:pPr marL="342900" indent="-342900" algn="l">
              <a:buFont typeface="Arial" panose="020B0604020202020204" pitchFamily="34" charset="0"/>
              <a:buChar char="•"/>
            </a:pPr>
            <a:r>
              <a:rPr lang="en-US" b="1" dirty="0" smtClean="0">
                <a:solidFill>
                  <a:prstClr val="white"/>
                </a:solidFill>
              </a:rPr>
              <a:t>Electrical current through the semiconductor chip produces light</a:t>
            </a:r>
          </a:p>
          <a:p>
            <a:pPr marL="342900" indent="-342900" algn="l">
              <a:buFont typeface="Arial" panose="020B0604020202020204" pitchFamily="34" charset="0"/>
              <a:buChar char="•"/>
            </a:pPr>
            <a:r>
              <a:rPr lang="en-US" b="1" dirty="0" smtClean="0">
                <a:solidFill>
                  <a:prstClr val="white"/>
                </a:solidFill>
              </a:rPr>
              <a:t>Semiconductor materials used define the color of light produced</a:t>
            </a:r>
          </a:p>
          <a:p>
            <a:pPr marL="342900" indent="-342900" algn="l">
              <a:buFont typeface="Arial" panose="020B0604020202020204" pitchFamily="34" charset="0"/>
              <a:buChar char="•"/>
            </a:pPr>
            <a:r>
              <a:rPr lang="en-US" b="1" dirty="0" smtClean="0">
                <a:solidFill>
                  <a:prstClr val="white"/>
                </a:solidFill>
              </a:rPr>
              <a:t>The “bluer” the light, the more energy (watts) the LED requires (consumes)</a:t>
            </a:r>
          </a:p>
          <a:p>
            <a:pPr marL="342900" indent="-342900" algn="l">
              <a:buFont typeface="Arial" panose="020B0604020202020204" pitchFamily="34" charset="0"/>
              <a:buChar char="•"/>
            </a:pPr>
            <a:r>
              <a:rPr lang="en-US" b="1" dirty="0" smtClean="0">
                <a:solidFill>
                  <a:prstClr val="white"/>
                </a:solidFill>
              </a:rPr>
              <a:t>Like all diodes, current can only flow one way through the component, even if its an LED, from + to -</a:t>
            </a:r>
            <a:endParaRPr lang="en-US" b="1" dirty="0" smtClean="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914400"/>
            <a:ext cx="4551679"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0999" y="3476625"/>
            <a:ext cx="2639878" cy="16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0999" y="5160980"/>
            <a:ext cx="4246878" cy="160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953248" y="3505200"/>
            <a:ext cx="2076449" cy="1569660"/>
          </a:xfrm>
          <a:prstGeom prst="rect">
            <a:avLst/>
          </a:prstGeom>
          <a:ln w="28575">
            <a:solidFill>
              <a:srgbClr val="FFFF00"/>
            </a:solidFill>
          </a:ln>
        </p:spPr>
        <p:txBody>
          <a:bodyPr wrap="square">
            <a:spAutoFit/>
          </a:bodyPr>
          <a:lstStyle/>
          <a:p>
            <a:r>
              <a:rPr lang="en-US" sz="1600" b="1" dirty="0" smtClean="0">
                <a:solidFill>
                  <a:srgbClr val="FFFF00"/>
                </a:solidFill>
                <a:latin typeface="Arial" panose="020B0604020202020204" pitchFamily="34" charset="0"/>
                <a:cs typeface="Arial" panose="020B0604020202020204" pitchFamily="34" charset="0"/>
              </a:rPr>
              <a:t>Shorter wavelengths </a:t>
            </a:r>
            <a:r>
              <a:rPr lang="en-US" sz="1600" b="1" i="1" dirty="0" smtClean="0">
                <a:solidFill>
                  <a:srgbClr val="FFFF00"/>
                </a:solidFill>
                <a:latin typeface="Arial" panose="020B0604020202020204" pitchFamily="34" charset="0"/>
                <a:cs typeface="Arial" panose="020B0604020202020204" pitchFamily="34" charset="0"/>
              </a:rPr>
              <a:t>have</a:t>
            </a:r>
            <a:r>
              <a:rPr lang="en-US" sz="1600" b="1" dirty="0" smtClean="0">
                <a:solidFill>
                  <a:srgbClr val="FFFF00"/>
                </a:solidFill>
                <a:latin typeface="Arial" panose="020B0604020202020204" pitchFamily="34" charset="0"/>
                <a:cs typeface="Arial" panose="020B0604020202020204" pitchFamily="34" charset="0"/>
              </a:rPr>
              <a:t> more energy, so </a:t>
            </a:r>
            <a:r>
              <a:rPr lang="en-US" sz="1600" b="1" i="1" dirty="0" smtClean="0">
                <a:solidFill>
                  <a:srgbClr val="FFFF00"/>
                </a:solidFill>
                <a:latin typeface="Arial" panose="020B0604020202020204" pitchFamily="34" charset="0"/>
                <a:cs typeface="Arial" panose="020B0604020202020204" pitchFamily="34" charset="0"/>
              </a:rPr>
              <a:t>require</a:t>
            </a:r>
            <a:r>
              <a:rPr lang="en-US" sz="1600" b="1" dirty="0" smtClean="0">
                <a:solidFill>
                  <a:srgbClr val="FFFF00"/>
                </a:solidFill>
                <a:latin typeface="Arial" panose="020B0604020202020204" pitchFamily="34" charset="0"/>
                <a:cs typeface="Arial" panose="020B0604020202020204" pitchFamily="34" charset="0"/>
              </a:rPr>
              <a:t> more energy to create the photons</a:t>
            </a:r>
            <a:endParaRPr lang="en-US" sz="1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5570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Light Emitting Diodes</a:t>
            </a:r>
            <a:endParaRPr lang="en-US" sz="44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112870" y="990599"/>
            <a:ext cx="3849530" cy="558319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700" b="1" dirty="0" smtClean="0">
                <a:solidFill>
                  <a:prstClr val="white"/>
                </a:solidFill>
              </a:rPr>
              <a:t>Anodes (+ terminal) are usually connected to the microcontroller</a:t>
            </a:r>
          </a:p>
          <a:p>
            <a:pPr marL="342900" indent="-342900" algn="l">
              <a:buFont typeface="Arial" panose="020B0604020202020204" pitchFamily="34" charset="0"/>
              <a:buChar char="•"/>
            </a:pPr>
            <a:r>
              <a:rPr lang="en-US" sz="1700" b="1" dirty="0" smtClean="0">
                <a:solidFill>
                  <a:prstClr val="white"/>
                </a:solidFill>
              </a:rPr>
              <a:t>Cathodes (</a:t>
            </a:r>
            <a:r>
              <a:rPr lang="en-US" sz="1700" b="1" dirty="0">
                <a:solidFill>
                  <a:prstClr val="white"/>
                </a:solidFill>
              </a:rPr>
              <a:t>–</a:t>
            </a:r>
            <a:r>
              <a:rPr lang="en-US" sz="1700" b="1" dirty="0" smtClean="0">
                <a:solidFill>
                  <a:prstClr val="white"/>
                </a:solidFill>
              </a:rPr>
              <a:t> terminal) are typically connected to ground</a:t>
            </a:r>
          </a:p>
          <a:p>
            <a:pPr marL="342900" indent="-342900" algn="l">
              <a:buFont typeface="Arial" panose="020B0604020202020204" pitchFamily="34" charset="0"/>
              <a:buChar char="•"/>
            </a:pPr>
            <a:r>
              <a:rPr lang="en-US" sz="1700" b="1" dirty="0" smtClean="0">
                <a:solidFill>
                  <a:prstClr val="white"/>
                </a:solidFill>
              </a:rPr>
              <a:t>LEDs are constant current devices, drawing between 10 and 20 mA depending on wavelength and emitter size</a:t>
            </a:r>
          </a:p>
          <a:p>
            <a:pPr marL="342900" indent="-342900" algn="l">
              <a:buFont typeface="Arial" panose="020B0604020202020204" pitchFamily="34" charset="0"/>
              <a:buChar char="•"/>
            </a:pPr>
            <a:r>
              <a:rPr lang="en-US" sz="1700" b="1" dirty="0" smtClean="0">
                <a:solidFill>
                  <a:prstClr val="white"/>
                </a:solidFill>
              </a:rPr>
              <a:t>To prevent burning out the microcontroller, limiting resistors are connected in series with the LED</a:t>
            </a:r>
          </a:p>
          <a:p>
            <a:pPr marL="342900" indent="-342900" algn="l">
              <a:buFont typeface="Arial" panose="020B0604020202020204" pitchFamily="34" charset="0"/>
              <a:buChar char="•"/>
            </a:pPr>
            <a:r>
              <a:rPr lang="en-US" sz="1700" b="1" dirty="0" smtClean="0">
                <a:solidFill>
                  <a:prstClr val="white"/>
                </a:solidFill>
              </a:rPr>
              <a:t>These “ballast” resistors can be connected to either the anode or cathod</a:t>
            </a:r>
            <a:r>
              <a:rPr lang="en-US" sz="1700" b="1" dirty="0" smtClean="0">
                <a:solidFill>
                  <a:prstClr val="white"/>
                </a:solidFill>
              </a:rPr>
              <a:t>e of the LED. </a:t>
            </a:r>
          </a:p>
          <a:p>
            <a:pPr marL="342900" indent="-342900" algn="l">
              <a:buFont typeface="Arial" panose="020B0604020202020204" pitchFamily="34" charset="0"/>
              <a:buChar char="•"/>
            </a:pPr>
            <a:r>
              <a:rPr lang="en-US" sz="1700" b="1" dirty="0" smtClean="0">
                <a:solidFill>
                  <a:prstClr val="white"/>
                </a:solidFill>
              </a:rPr>
              <a:t>It is best practice to connect a single resistor between the microcontroller GPIO pin and the LED anode</a:t>
            </a:r>
          </a:p>
          <a:p>
            <a:pPr marL="342900" indent="-342900" algn="l">
              <a:buFont typeface="Arial" panose="020B0604020202020204" pitchFamily="34" charset="0"/>
              <a:buChar char="•"/>
            </a:pPr>
            <a:r>
              <a:rPr lang="en-US" sz="1700" b="1" dirty="0" smtClean="0">
                <a:solidFill>
                  <a:prstClr val="white"/>
                </a:solidFill>
              </a:rPr>
              <a:t>There are h4x which ignore this (which we will do!) </a:t>
            </a:r>
            <a:endParaRPr lang="en-US" sz="1700" b="1" dirty="0" smtClean="0">
              <a:solidFill>
                <a:prstClr val="white"/>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1066800"/>
            <a:ext cx="2590800" cy="196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3124200"/>
            <a:ext cx="3251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791075" y="5029200"/>
            <a:ext cx="4152897" cy="1754326"/>
          </a:xfrm>
          <a:prstGeom prst="rect">
            <a:avLst/>
          </a:prstGeom>
        </p:spPr>
        <p:txBody>
          <a:bodyPr wrap="square">
            <a:spAutoFit/>
          </a:bodyPr>
          <a:lstStyle/>
          <a:p>
            <a:r>
              <a:rPr lang="en-US" b="1" dirty="0" smtClean="0">
                <a:solidFill>
                  <a:srgbClr val="FFFF00"/>
                </a:solidFill>
                <a:latin typeface="Arial" panose="020B0604020202020204" pitchFamily="34" charset="0"/>
                <a:cs typeface="Arial" panose="020B0604020202020204" pitchFamily="34" charset="0"/>
              </a:rPr>
              <a:t>Most microcontrollers have internal components for each GPIO pin called pull-up and pull-down resistors that are software controlled. We will study these as part of connecting buttons.</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696912"/>
          </a:xfrm>
        </p:spPr>
        <p:txBody>
          <a:bodyPr>
            <a:noAutofit/>
          </a:bodyPr>
          <a:lstStyle/>
          <a:p>
            <a:r>
              <a:rPr lang="en-US" sz="4400" b="1" dirty="0" smtClean="0"/>
              <a:t>Ballas</a:t>
            </a:r>
            <a:r>
              <a:rPr lang="en-US" sz="4400" b="1" dirty="0" smtClean="0"/>
              <a:t>t and </a:t>
            </a:r>
            <a:r>
              <a:rPr lang="en-US" sz="4400" b="1" dirty="0" smtClean="0"/>
              <a:t>Dropping Resistors</a:t>
            </a:r>
            <a:endParaRPr lang="en-US" sz="44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112870" y="933449"/>
            <a:ext cx="4840130" cy="5638801"/>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prstClr val="white"/>
                </a:solidFill>
              </a:rPr>
              <a:t>A resistor can be used for current limitation. This resistor is called the ballast resistor. If the supplied voltage is equal to the LED voltage, a resistor will not be needed</a:t>
            </a:r>
            <a:r>
              <a:rPr lang="en-US" b="1" dirty="0" smtClean="0">
                <a:solidFill>
                  <a:prstClr val="white"/>
                </a:solidFill>
              </a:rPr>
              <a:t>.</a:t>
            </a:r>
            <a:endParaRPr lang="en-US" b="1" dirty="0" smtClean="0">
              <a:solidFill>
                <a:prstClr val="white"/>
              </a:solidFill>
            </a:endParaRPr>
          </a:p>
          <a:p>
            <a:pPr marL="342900" indent="-342900" algn="l">
              <a:buFont typeface="Arial" panose="020B0604020202020204" pitchFamily="34" charset="0"/>
              <a:buChar char="•"/>
            </a:pPr>
            <a:r>
              <a:rPr lang="en-US" b="1" dirty="0">
                <a:solidFill>
                  <a:prstClr val="white"/>
                </a:solidFill>
              </a:rPr>
              <a:t>If you are exceeding the LED voltage, you will need a resistor to </a:t>
            </a:r>
            <a:r>
              <a:rPr lang="en-US" b="1" dirty="0" smtClean="0">
                <a:solidFill>
                  <a:prstClr val="white"/>
                </a:solidFill>
              </a:rPr>
              <a:t>resist the </a:t>
            </a:r>
            <a:r>
              <a:rPr lang="en-US" b="1" dirty="0">
                <a:solidFill>
                  <a:prstClr val="white"/>
                </a:solidFill>
              </a:rPr>
              <a:t>additional voltage. When calculating the resistor value, you will need to know the voltage drop across the LED first. An example would be a 12V power supply for a 2V LED. With the voltage drop of 2V, you can determine the additional voltage is 10V above the LED value. If the current in the circuit is 200mA, we can now use Ohm’s Law to find the resistor value. With the additional 10V in the circuit and 200mA, the final result will be a 50 ohm resistor. Please note that the power rating for the resistor </a:t>
            </a:r>
            <a:r>
              <a:rPr lang="en-US" b="1" dirty="0" smtClean="0">
                <a:solidFill>
                  <a:prstClr val="white"/>
                </a:solidFill>
              </a:rPr>
              <a:t>is important. </a:t>
            </a:r>
            <a:r>
              <a:rPr lang="en-US" b="1" dirty="0">
                <a:solidFill>
                  <a:prstClr val="white"/>
                </a:solidFill>
              </a:rPr>
              <a:t>Power can be calculated as V^2/R, I^2xR, or </a:t>
            </a:r>
            <a:r>
              <a:rPr lang="en-US" b="1" dirty="0" err="1">
                <a:solidFill>
                  <a:prstClr val="white"/>
                </a:solidFill>
              </a:rPr>
              <a:t>VxR</a:t>
            </a:r>
            <a:r>
              <a:rPr lang="en-US" b="1" dirty="0">
                <a:solidFill>
                  <a:prstClr val="white"/>
                </a:solidFill>
              </a:rPr>
              <a:t>. In this case, the absolute minimum power rating for this resistor can be 2W, but should be doubled for reliability at 4W</a:t>
            </a:r>
            <a:r>
              <a:rPr lang="en-US" b="1" dirty="0" smtClean="0">
                <a:solidFill>
                  <a:prstClr val="white"/>
                </a:solidFill>
              </a:rPr>
              <a:t>.</a:t>
            </a:r>
          </a:p>
          <a:p>
            <a:pPr marL="342900" indent="-342900" algn="l">
              <a:buFont typeface="Arial" panose="020B0604020202020204" pitchFamily="34" charset="0"/>
              <a:buChar char="•"/>
            </a:pPr>
            <a:r>
              <a:rPr lang="en-US" b="1" dirty="0" smtClean="0">
                <a:solidFill>
                  <a:prstClr val="white"/>
                </a:solidFill>
              </a:rPr>
              <a:t>It’s OK to use a slightly higher value resistor– in fact this is a good idea. Just be mindful of the resistor wattage.</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990599"/>
            <a:ext cx="2971800" cy="2087372"/>
          </a:xfrm>
          <a:prstGeom prst="rect">
            <a:avLst/>
          </a:prstGeom>
          <a:solidFill>
            <a:srgbClr val="FFFF00"/>
          </a:solidFill>
          <a:ln w="9525">
            <a:noFill/>
            <a:miter lim="800000"/>
            <a:headEnd/>
            <a:tailEnd/>
          </a:ln>
          <a:effec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850" y="3200400"/>
            <a:ext cx="2324100" cy="219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81000" y="6296053"/>
            <a:ext cx="8572497"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Thi</a:t>
            </a:r>
            <a:r>
              <a:rPr lang="en-US" sz="2000" b="1" dirty="0" smtClean="0">
                <a:solidFill>
                  <a:srgbClr val="FFFF00"/>
                </a:solidFill>
                <a:latin typeface="Arial" panose="020B0604020202020204" pitchFamily="34" charset="0"/>
                <a:cs typeface="Arial" panose="020B0604020202020204" pitchFamily="34" charset="0"/>
              </a:rPr>
              <a:t>s is one of the most frequent times we use Ohm’s law</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Parts of an Arduino Sketch</a:t>
            </a:r>
            <a:endParaRPr lang="en-US" dirty="0"/>
          </a:p>
        </p:txBody>
      </p:sp>
      <p:sp>
        <p:nvSpPr>
          <p:cNvPr id="3" name="Content Placeholder 2"/>
          <p:cNvSpPr>
            <a:spLocks noGrp="1"/>
          </p:cNvSpPr>
          <p:nvPr>
            <p:ph idx="1"/>
          </p:nvPr>
        </p:nvSpPr>
        <p:spPr>
          <a:xfrm>
            <a:off x="152400" y="1066800"/>
            <a:ext cx="8686800" cy="5562600"/>
          </a:xfrm>
        </p:spPr>
        <p:txBody>
          <a:bodyPr>
            <a:noAutofit/>
          </a:bodyPr>
          <a:lstStyle/>
          <a:p>
            <a:r>
              <a:rPr lang="en-US" sz="2400" dirty="0" smtClean="0"/>
              <a:t>All sketches have two parts, or sections, of C++ code</a:t>
            </a:r>
            <a:endParaRPr lang="en-US" sz="2400" dirty="0"/>
          </a:p>
          <a:p>
            <a:r>
              <a:rPr lang="en-US" sz="2400" dirty="0" smtClean="0"/>
              <a:t>A setup section that runs once when the microcontroller is </a:t>
            </a:r>
            <a:r>
              <a:rPr lang="en-US" sz="2400" i="1" dirty="0" smtClean="0"/>
              <a:t>powered up or reset </a:t>
            </a:r>
            <a:r>
              <a:rPr lang="en-US" sz="2400" dirty="0" smtClean="0"/>
              <a:t>(note: </a:t>
            </a:r>
            <a:r>
              <a:rPr lang="en-US" sz="2400" b="1" u="sng" dirty="0" smtClean="0"/>
              <a:t>not</a:t>
            </a:r>
            <a:r>
              <a:rPr lang="en-US" sz="2400" dirty="0" smtClean="0"/>
              <a:t> when the sketch is first loaded!)</a:t>
            </a:r>
            <a:endParaRPr lang="en-US" sz="2400" dirty="0" smtClean="0"/>
          </a:p>
          <a:p>
            <a:r>
              <a:rPr lang="en-US" sz="2400" dirty="0" smtClean="0"/>
              <a:t>A loop section which runs continuously once the setup section has completed</a:t>
            </a:r>
            <a:endParaRPr lang="en-US" sz="2400" dirty="0"/>
          </a:p>
          <a:p>
            <a:r>
              <a:rPr lang="en-US" sz="2400" dirty="0" smtClean="0"/>
              <a:t>Technically speaking, these sections are individual </a:t>
            </a:r>
            <a:r>
              <a:rPr lang="en-US" sz="2400" i="1" dirty="0" smtClean="0"/>
              <a:t>functions</a:t>
            </a:r>
            <a:r>
              <a:rPr lang="en-US" sz="2400" dirty="0" smtClean="0"/>
              <a:t> and are called by a master function which the Arduino IDE elides (hides) from the user</a:t>
            </a:r>
          </a:p>
          <a:p>
            <a:r>
              <a:rPr lang="en-US" sz="2400" dirty="0" smtClean="0"/>
              <a:t>Setup is used to initialize variables, set pin operating modes, and other things to “set the stage” for the main program loop</a:t>
            </a:r>
          </a:p>
          <a:p>
            <a:r>
              <a:rPr lang="en-US" sz="2400" dirty="0" smtClean="0"/>
              <a:t>The loop is where the program steps (statements) for actual processing and events take place</a:t>
            </a:r>
            <a:endParaRPr lang="en-US" sz="240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696912"/>
          </a:xfrm>
        </p:spPr>
        <p:txBody>
          <a:bodyPr>
            <a:noAutofit/>
          </a:bodyPr>
          <a:lstStyle/>
          <a:p>
            <a:r>
              <a:rPr lang="en-US" sz="4400" b="1" dirty="0" smtClean="0"/>
              <a:t>ESP32 Specifications</a:t>
            </a:r>
            <a:endParaRPr lang="en-US" sz="4400" b="1" dirty="0"/>
          </a:p>
        </p:txBody>
      </p:sp>
      <p:sp>
        <p:nvSpPr>
          <p:cNvPr id="9" name="Rectangle 8"/>
          <p:cNvSpPr/>
          <p:nvPr/>
        </p:nvSpPr>
        <p:spPr>
          <a:xfrm>
            <a:off x="381000" y="6158514"/>
            <a:ext cx="8572497" cy="646331"/>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All Data From </a:t>
            </a:r>
            <a:r>
              <a:rPr lang="en-US" sz="2000" b="1" dirty="0" err="1" smtClean="0">
                <a:solidFill>
                  <a:srgbClr val="FFFF00"/>
                </a:solidFill>
                <a:latin typeface="Arial" panose="020B0604020202020204" pitchFamily="34" charset="0"/>
                <a:cs typeface="Arial" panose="020B0604020202020204" pitchFamily="34" charset="0"/>
              </a:rPr>
              <a:t>Espressif</a:t>
            </a:r>
            <a:r>
              <a:rPr lang="en-US" sz="2000" b="1" dirty="0" smtClean="0">
                <a:solidFill>
                  <a:srgbClr val="FFFF00"/>
                </a:solidFill>
                <a:latin typeface="Arial" panose="020B0604020202020204" pitchFamily="34" charset="0"/>
                <a:cs typeface="Arial" panose="020B0604020202020204" pitchFamily="34" charset="0"/>
              </a:rPr>
              <a:t> Systems ESP32 Datasheet</a:t>
            </a:r>
          </a:p>
          <a:p>
            <a:pPr algn="ctr"/>
            <a:r>
              <a:rPr lang="en-US" sz="1600" dirty="0">
                <a:solidFill>
                  <a:srgbClr val="FFFF00"/>
                </a:solidFill>
                <a:latin typeface="Arial" panose="020B0604020202020204" pitchFamily="34" charset="0"/>
                <a:cs typeface="Arial" panose="020B0604020202020204" pitchFamily="34" charset="0"/>
              </a:rPr>
              <a:t>https://www.espressif.com/sites/default/files/documentation/esp32_datasheet_en.pdf</a:t>
            </a:r>
            <a:endParaRPr lang="en-US" sz="2000" dirty="0">
              <a:solidFill>
                <a:srgbClr val="FFFF00"/>
              </a:solidFill>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311" y="933449"/>
            <a:ext cx="3378488"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298786" y="3981449"/>
            <a:ext cx="3388014"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ESP32 Block Diagram</a:t>
            </a:r>
            <a:endParaRPr lang="en-US" sz="1200" b="1" dirty="0">
              <a:solidFill>
                <a:srgbClr val="FFFF00"/>
              </a:solidFill>
              <a:latin typeface="Arial" panose="020B0604020202020204" pitchFamily="34" charset="0"/>
              <a:cs typeface="Arial" panose="020B0604020202020204" pitchFamily="34"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933449"/>
            <a:ext cx="471011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03924" y="5269685"/>
            <a:ext cx="3388014"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DC Characteristics</a:t>
            </a:r>
            <a:endParaRPr lang="en-US" sz="1200" b="1" dirty="0">
              <a:solidFill>
                <a:srgbClr val="FFFF00"/>
              </a:solidFill>
              <a:latin typeface="Arial" panose="020B0604020202020204" pitchFamily="34" charset="0"/>
              <a:cs typeface="Arial" panose="020B0604020202020204" pitchFamily="34" charset="0"/>
            </a:endParaRPr>
          </a:p>
        </p:txBody>
      </p:sp>
      <p:sp>
        <p:nvSpPr>
          <p:cNvPr id="11" name="Rectangle 10"/>
          <p:cNvSpPr/>
          <p:nvPr/>
        </p:nvSpPr>
        <p:spPr>
          <a:xfrm>
            <a:off x="4881564" y="4574923"/>
            <a:ext cx="4205286" cy="1631216"/>
          </a:xfrm>
          <a:prstGeom prst="rect">
            <a:avLst/>
          </a:prstGeom>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Takeaways</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Max pin source current: 40mA</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Max pin sink current: 28ma</a:t>
            </a: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Pull-up resistance: 45K</a:t>
            </a:r>
            <a:r>
              <a:rPr lang="el-GR" sz="2000" b="1" dirty="0" smtClean="0">
                <a:solidFill>
                  <a:schemeClr val="bg1"/>
                </a:solidFill>
                <a:latin typeface="Arial Unicode MS"/>
                <a:ea typeface="Arial Unicode MS"/>
                <a:cs typeface="Arial Unicode MS"/>
              </a:rPr>
              <a:t>Ω</a:t>
            </a:r>
            <a:endParaRPr lang="en-US" sz="2000" b="1" dirty="0" smtClean="0">
              <a:solidFill>
                <a:schemeClr val="bg1"/>
              </a:solidFill>
              <a:latin typeface="Arial Unicode MS"/>
              <a:ea typeface="Arial Unicode MS"/>
              <a:cs typeface="Arial Unicode MS"/>
            </a:endParaRPr>
          </a:p>
          <a:p>
            <a:pPr marL="342900" indent="-342900">
              <a:buFontTx/>
              <a:buChar char="-"/>
            </a:pPr>
            <a:r>
              <a:rPr lang="en-US" sz="2000" b="1" dirty="0" smtClean="0">
                <a:solidFill>
                  <a:schemeClr val="bg1"/>
                </a:solidFill>
                <a:latin typeface="Arial" panose="020B0604020202020204" pitchFamily="34" charset="0"/>
                <a:cs typeface="Arial" panose="020B0604020202020204" pitchFamily="34" charset="0"/>
              </a:rPr>
              <a:t>Pull-down </a:t>
            </a:r>
            <a:r>
              <a:rPr lang="en-US" sz="2000" b="1" dirty="0">
                <a:solidFill>
                  <a:schemeClr val="bg1"/>
                </a:solidFill>
                <a:latin typeface="Arial" panose="020B0604020202020204" pitchFamily="34" charset="0"/>
                <a:cs typeface="Arial" panose="020B0604020202020204" pitchFamily="34" charset="0"/>
              </a:rPr>
              <a:t>resistance: 45K</a:t>
            </a:r>
            <a:r>
              <a:rPr lang="el-GR" sz="2000" b="1" dirty="0" smtClean="0">
                <a:solidFill>
                  <a:schemeClr val="bg1"/>
                </a:solidFill>
                <a:latin typeface="Arial Unicode MS"/>
                <a:ea typeface="Arial Unicode MS"/>
                <a:cs typeface="Arial Unicode MS"/>
              </a:rPr>
              <a:t>Ω</a:t>
            </a: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816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Time to Get Wired</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55575" y="838200"/>
            <a:ext cx="7693025" cy="2862322"/>
          </a:xfrm>
          <a:prstGeom prst="rect">
            <a:avLst/>
          </a:prstGeom>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What we are going to do, electrically speaking:</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 red LED anode to pin GPIO13 (physical pin 5)</a:t>
            </a: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Connect a </a:t>
            </a:r>
            <a:r>
              <a:rPr lang="en-US" sz="2000" b="1" dirty="0" smtClean="0">
                <a:solidFill>
                  <a:schemeClr val="bg1"/>
                </a:solidFill>
                <a:latin typeface="Arial" panose="020B0604020202020204" pitchFamily="34" charset="0"/>
                <a:cs typeface="Arial" panose="020B0604020202020204" pitchFamily="34" charset="0"/>
              </a:rPr>
              <a:t>green LED anode to </a:t>
            </a:r>
            <a:r>
              <a:rPr lang="en-US" sz="2000" b="1" dirty="0">
                <a:solidFill>
                  <a:schemeClr val="bg1"/>
                </a:solidFill>
                <a:latin typeface="Arial" panose="020B0604020202020204" pitchFamily="34" charset="0"/>
                <a:cs typeface="Arial" panose="020B0604020202020204" pitchFamily="34" charset="0"/>
              </a:rPr>
              <a:t>pin </a:t>
            </a:r>
            <a:r>
              <a:rPr lang="en-US" sz="2000" b="1" dirty="0" smtClean="0">
                <a:solidFill>
                  <a:schemeClr val="bg1"/>
                </a:solidFill>
                <a:latin typeface="Arial" panose="020B0604020202020204" pitchFamily="34" charset="0"/>
                <a:cs typeface="Arial" panose="020B0604020202020204" pitchFamily="34" charset="0"/>
              </a:rPr>
              <a:t>GPIO12 </a:t>
            </a:r>
            <a:r>
              <a:rPr lang="en-US" sz="2000" b="1" dirty="0">
                <a:solidFill>
                  <a:schemeClr val="bg1"/>
                </a:solidFill>
                <a:latin typeface="Arial" panose="020B0604020202020204" pitchFamily="34" charset="0"/>
                <a:cs typeface="Arial" panose="020B0604020202020204" pitchFamily="34" charset="0"/>
              </a:rPr>
              <a:t>(physical pin </a:t>
            </a:r>
            <a:r>
              <a:rPr lang="en-US" sz="2000" b="1" dirty="0" smtClean="0">
                <a:solidFill>
                  <a:schemeClr val="bg1"/>
                </a:solidFill>
                <a:latin typeface="Arial" panose="020B0604020202020204" pitchFamily="34" charset="0"/>
                <a:cs typeface="Arial" panose="020B0604020202020204" pitchFamily="34" charset="0"/>
              </a:rPr>
              <a:t>6)</a:t>
            </a: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 blue LED anode to pin GPIO14 (physical pin 7)</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all LED cathodes to a rail</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Connect that rail to the ground pin of the board using a</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300 ohm resistor; this places the resistor in series</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between all three LED cathodes and the power sink</a:t>
            </a:r>
            <a:br>
              <a:rPr lang="en-US" sz="2000" b="1" dirty="0" smtClean="0">
                <a:solidFill>
                  <a:schemeClr val="bg1"/>
                </a:solidFill>
                <a:latin typeface="Arial" panose="020B0604020202020204" pitchFamily="34" charset="0"/>
                <a:cs typeface="Arial" panose="020B0604020202020204" pitchFamily="34" charset="0"/>
              </a:rPr>
            </a:br>
            <a:r>
              <a:rPr lang="en-US" sz="2000" b="1" dirty="0" smtClean="0">
                <a:solidFill>
                  <a:schemeClr val="bg1"/>
                </a:solidFill>
                <a:latin typeface="Arial" panose="020B0604020202020204" pitchFamily="34" charset="0"/>
                <a:cs typeface="Arial" panose="020B0604020202020204" pitchFamily="34" charset="0"/>
              </a:rPr>
              <a:t>(power ground)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395523"/>
            <a:ext cx="4902200"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213" y="1524000"/>
            <a:ext cx="1042987"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2590800" y="4191000"/>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90800" y="4371975"/>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90800" y="4562475"/>
            <a:ext cx="121920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590800" y="3505200"/>
            <a:ext cx="4724400" cy="4572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2761" y="3823900"/>
            <a:ext cx="2394239" cy="276999"/>
          </a:xfrm>
          <a:prstGeom prst="rect">
            <a:avLst/>
          </a:prstGeom>
        </p:spPr>
        <p:txBody>
          <a:bodyPr wrap="square">
            <a:spAutoFit/>
          </a:bodyPr>
          <a:lstStyle/>
          <a:p>
            <a:pPr algn="r"/>
            <a:r>
              <a:rPr lang="en-US" sz="1200" b="1" dirty="0" smtClean="0">
                <a:solidFill>
                  <a:srgbClr val="FFFF00"/>
                </a:solidFill>
                <a:latin typeface="Arial" panose="020B0604020202020204" pitchFamily="34" charset="0"/>
                <a:cs typeface="Arial" panose="020B0604020202020204" pitchFamily="34" charset="0"/>
              </a:rPr>
              <a:t>300</a:t>
            </a:r>
            <a:r>
              <a:rPr lang="el-GR" sz="1200" b="1" dirty="0" smtClean="0">
                <a:solidFill>
                  <a:srgbClr val="FFFF00"/>
                </a:solidFill>
                <a:latin typeface="Arial Unicode MS"/>
                <a:ea typeface="Arial Unicode MS"/>
                <a:cs typeface="Arial Unicode MS"/>
              </a:rPr>
              <a:t>Ω</a:t>
            </a:r>
            <a:r>
              <a:rPr lang="en-US" sz="1200" b="1" dirty="0" smtClean="0">
                <a:solidFill>
                  <a:srgbClr val="FFFF00"/>
                </a:solidFill>
                <a:latin typeface="Arial" panose="020B0604020202020204" pitchFamily="34" charset="0"/>
                <a:cs typeface="Arial" panose="020B0604020202020204" pitchFamily="34" charset="0"/>
              </a:rPr>
              <a:t> r</a:t>
            </a:r>
            <a:r>
              <a:rPr lang="en-US" sz="1200" b="1" dirty="0" smtClean="0">
                <a:solidFill>
                  <a:srgbClr val="FFFF00"/>
                </a:solidFill>
                <a:latin typeface="Arial" panose="020B0604020202020204" pitchFamily="34" charset="0"/>
                <a:cs typeface="Arial" panose="020B0604020202020204" pitchFamily="34" charset="0"/>
              </a:rPr>
              <a:t>esistor connects here</a:t>
            </a:r>
            <a:endParaRPr lang="en-US" sz="1200" b="1" dirty="0">
              <a:solidFill>
                <a:srgbClr val="FFFF00"/>
              </a:solidFill>
              <a:latin typeface="Arial" panose="020B0604020202020204" pitchFamily="34" charset="0"/>
              <a:cs typeface="Arial" panose="020B0604020202020204" pitchFamily="34" charset="0"/>
            </a:endParaRPr>
          </a:p>
        </p:txBody>
      </p:sp>
      <p:sp>
        <p:nvSpPr>
          <p:cNvPr id="32" name="Rectangle 31"/>
          <p:cNvSpPr/>
          <p:nvPr/>
        </p:nvSpPr>
        <p:spPr>
          <a:xfrm>
            <a:off x="1743075" y="4059243"/>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GPIO13</a:t>
            </a:r>
            <a:endParaRPr lang="en-US" sz="1100" b="1" dirty="0">
              <a:solidFill>
                <a:srgbClr val="FFFF00"/>
              </a:solidFill>
              <a:latin typeface="Arial" panose="020B0604020202020204" pitchFamily="34" charset="0"/>
              <a:cs typeface="Arial" panose="020B0604020202020204" pitchFamily="34" charset="0"/>
            </a:endParaRPr>
          </a:p>
        </p:txBody>
      </p:sp>
      <p:sp>
        <p:nvSpPr>
          <p:cNvPr id="33" name="Rectangle 32"/>
          <p:cNvSpPr/>
          <p:nvPr/>
        </p:nvSpPr>
        <p:spPr>
          <a:xfrm>
            <a:off x="1743075" y="4238625"/>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GPIO12</a:t>
            </a:r>
            <a:endParaRPr lang="en-US" sz="1100" b="1" dirty="0">
              <a:solidFill>
                <a:srgbClr val="FFFF00"/>
              </a:solidFill>
              <a:latin typeface="Arial" panose="020B0604020202020204" pitchFamily="34" charset="0"/>
              <a:cs typeface="Arial" panose="020B0604020202020204" pitchFamily="34" charset="0"/>
            </a:endParaRPr>
          </a:p>
        </p:txBody>
      </p:sp>
      <p:sp>
        <p:nvSpPr>
          <p:cNvPr id="34" name="Rectangle 33"/>
          <p:cNvSpPr/>
          <p:nvPr/>
        </p:nvSpPr>
        <p:spPr>
          <a:xfrm>
            <a:off x="1743075" y="4431670"/>
            <a:ext cx="914400" cy="261610"/>
          </a:xfrm>
          <a:prstGeom prst="rect">
            <a:avLst/>
          </a:prstGeom>
        </p:spPr>
        <p:txBody>
          <a:bodyPr wrap="square">
            <a:spAutoFit/>
          </a:bodyPr>
          <a:lstStyle/>
          <a:p>
            <a:pPr algn="r"/>
            <a:r>
              <a:rPr lang="en-US" sz="1100" b="1" dirty="0" smtClean="0">
                <a:solidFill>
                  <a:srgbClr val="FFFF00"/>
                </a:solidFill>
                <a:latin typeface="Arial" panose="020B0604020202020204" pitchFamily="34" charset="0"/>
                <a:cs typeface="Arial" panose="020B0604020202020204" pitchFamily="34" charset="0"/>
              </a:rPr>
              <a:t>GPIO14</a:t>
            </a:r>
            <a:endParaRPr lang="en-US" sz="1100" b="1" dirty="0">
              <a:solidFill>
                <a:srgbClr val="FFFF00"/>
              </a:solidFill>
              <a:latin typeface="Arial" panose="020B0604020202020204" pitchFamily="34" charset="0"/>
              <a:cs typeface="Arial" panose="020B0604020202020204" pitchFamily="34" charset="0"/>
            </a:endParaRPr>
          </a:p>
        </p:txBody>
      </p:sp>
      <p:sp>
        <p:nvSpPr>
          <p:cNvPr id="26" name="Left Brace 25"/>
          <p:cNvSpPr/>
          <p:nvPr/>
        </p:nvSpPr>
        <p:spPr>
          <a:xfrm>
            <a:off x="3219450" y="5943599"/>
            <a:ext cx="533400" cy="561975"/>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p:cNvSpPr/>
          <p:nvPr/>
        </p:nvSpPr>
        <p:spPr>
          <a:xfrm>
            <a:off x="355600" y="5320694"/>
            <a:ext cx="2873375" cy="1384995"/>
          </a:xfrm>
          <a:prstGeom prst="rect">
            <a:avLst/>
          </a:prstGeom>
        </p:spPr>
        <p:txBody>
          <a:bodyPr wrap="square">
            <a:spAutoFit/>
          </a:bodyPr>
          <a:lstStyle/>
          <a:p>
            <a:pPr algn="r"/>
            <a:r>
              <a:rPr lang="en-US" sz="1200" b="1" dirty="0" smtClean="0">
                <a:solidFill>
                  <a:srgbClr val="FFFF00"/>
                </a:solidFill>
                <a:latin typeface="Arial" panose="020B0604020202020204" pitchFamily="34" charset="0"/>
                <a:cs typeface="Arial" panose="020B0604020202020204" pitchFamily="34" charset="0"/>
              </a:rPr>
              <a:t>The asterisk on these GPIO pins means they are INPUT ONLY and cannot be used to </a:t>
            </a:r>
            <a:r>
              <a:rPr lang="en-US" sz="1200" b="1" i="1" dirty="0" smtClean="0">
                <a:solidFill>
                  <a:srgbClr val="FFFF00"/>
                </a:solidFill>
                <a:latin typeface="Arial" panose="020B0604020202020204" pitchFamily="34" charset="0"/>
                <a:cs typeface="Arial" panose="020B0604020202020204" pitchFamily="34" charset="0"/>
              </a:rPr>
              <a:t>send</a:t>
            </a:r>
            <a:r>
              <a:rPr lang="en-US" sz="1200" b="1" dirty="0" smtClean="0">
                <a:solidFill>
                  <a:srgbClr val="FFFF00"/>
                </a:solidFill>
                <a:latin typeface="Arial" panose="020B0604020202020204" pitchFamily="34" charset="0"/>
                <a:cs typeface="Arial" panose="020B0604020202020204" pitchFamily="34" charset="0"/>
              </a:rPr>
              <a:t> electricity to anything. They can sink (accept) 28mA of current, which is dangerously small for accepting current from LED cathodes</a:t>
            </a:r>
            <a:endParaRPr lang="en-US" sz="1200" b="1" dirty="0">
              <a:solidFill>
                <a:srgbClr val="FFFF00"/>
              </a:solidFill>
              <a:latin typeface="Arial" panose="020B0604020202020204" pitchFamily="34" charset="0"/>
              <a:cs typeface="Arial" panose="020B0604020202020204" pitchFamily="34" charset="0"/>
            </a:endParaRPr>
          </a:p>
        </p:txBody>
      </p:sp>
      <p:cxnSp>
        <p:nvCxnSpPr>
          <p:cNvPr id="37" name="Straight Arrow Connector 36"/>
          <p:cNvCxnSpPr/>
          <p:nvPr/>
        </p:nvCxnSpPr>
        <p:spPr>
          <a:xfrm>
            <a:off x="3200400" y="5486400"/>
            <a:ext cx="952500" cy="44577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197" y="768838"/>
            <a:ext cx="1310878" cy="71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366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Connect The Dots</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307975" y="838200"/>
            <a:ext cx="8572497" cy="1938992"/>
          </a:xfrm>
          <a:prstGeom prst="rect">
            <a:avLst/>
          </a:prstGeom>
        </p:spPr>
        <p:txBody>
          <a:bodyPr wrap="square">
            <a:spAutoFit/>
          </a:bodyPr>
          <a:lstStyle/>
          <a:p>
            <a:r>
              <a:rPr lang="en-US" sz="20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Select a red, a green, and a blue LED</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Select three male-male DuPont jumpers, red, green, and blue</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Select a single 330 </a:t>
            </a:r>
            <a:r>
              <a:rPr lang="en-US" sz="2000" b="1" i="1" u="sng" dirty="0" smtClean="0">
                <a:solidFill>
                  <a:schemeClr val="bg1"/>
                </a:solidFill>
                <a:latin typeface="Arial" panose="020B0604020202020204" pitchFamily="34" charset="0"/>
                <a:cs typeface="Arial" panose="020B0604020202020204" pitchFamily="34" charset="0"/>
              </a:rPr>
              <a:t>ohm</a:t>
            </a:r>
            <a:r>
              <a:rPr lang="en-US" sz="2000" b="1" i="1" dirty="0" smtClean="0">
                <a:solidFill>
                  <a:schemeClr val="bg1"/>
                </a:solidFill>
                <a:latin typeface="Arial" panose="020B0604020202020204" pitchFamily="34" charset="0"/>
                <a:cs typeface="Arial" panose="020B0604020202020204" pitchFamily="34" charset="0"/>
              </a:rPr>
              <a:t> </a:t>
            </a:r>
            <a:r>
              <a:rPr lang="en-US" sz="2000" b="1" dirty="0" smtClean="0">
                <a:solidFill>
                  <a:schemeClr val="bg1"/>
                </a:solidFill>
                <a:latin typeface="Arial" panose="020B0604020202020204" pitchFamily="34" charset="0"/>
                <a:cs typeface="Arial" panose="020B0604020202020204" pitchFamily="34" charset="0"/>
              </a:rPr>
              <a:t>(probably “R” on the label band) resistor</a:t>
            </a:r>
          </a:p>
          <a:p>
            <a:pPr marL="342900" indent="-342900">
              <a:buFont typeface="Arial" panose="020B0604020202020204" pitchFamily="34" charset="0"/>
              <a:buChar char="•"/>
            </a:pPr>
            <a:r>
              <a:rPr lang="en-US" sz="2000" b="1" dirty="0" smtClean="0">
                <a:solidFill>
                  <a:schemeClr val="bg1"/>
                </a:solidFill>
                <a:latin typeface="Arial" panose="020B0604020202020204" pitchFamily="34" charset="0"/>
                <a:cs typeface="Arial" panose="020B0604020202020204" pitchFamily="34" charset="0"/>
              </a:rPr>
              <a:t>And get your breadboard out if it’s not already</a:t>
            </a:r>
          </a:p>
          <a:p>
            <a:r>
              <a:rPr lang="en-US" sz="2000" b="1" dirty="0" smtClean="0">
                <a:solidFill>
                  <a:schemeClr val="bg1"/>
                </a:solidFill>
                <a:latin typeface="Arial" panose="020B0604020202020204" pitchFamily="34" charset="0"/>
                <a:cs typeface="Arial" panose="020B0604020202020204" pitchFamily="34" charset="0"/>
              </a:rPr>
              <a:t>Then, wire your breadboard up to look like this:</a:t>
            </a:r>
            <a:endParaRPr lang="en-US" sz="2000" b="1"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777192"/>
            <a:ext cx="8480326" cy="3783531"/>
          </a:xfrm>
          <a:prstGeom prst="rect">
            <a:avLst/>
          </a:prstGeom>
        </p:spPr>
      </p:pic>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Let There Be Light</a:t>
            </a:r>
            <a:endParaRPr lang="en-US" dirty="0"/>
          </a:p>
        </p:txBody>
      </p:sp>
      <p:sp>
        <p:nvSpPr>
          <p:cNvPr id="3" name="Content Placeholder 2"/>
          <p:cNvSpPr>
            <a:spLocks noGrp="1"/>
          </p:cNvSpPr>
          <p:nvPr>
            <p:ph idx="1"/>
          </p:nvPr>
        </p:nvSpPr>
        <p:spPr>
          <a:xfrm>
            <a:off x="152400" y="1066800"/>
            <a:ext cx="8686800" cy="5562600"/>
          </a:xfrm>
        </p:spPr>
        <p:txBody>
          <a:bodyPr anchor="ctr">
            <a:noAutofit/>
          </a:bodyPr>
          <a:lstStyle/>
          <a:p>
            <a:r>
              <a:rPr lang="en-US" sz="2400" dirty="0" smtClean="0"/>
              <a:t>Find the Arduino sketch in your Lesson 7 folder (which you copied from your USB drives, right?) named “ClassSketch2-BlinkDeluxe” and open it in the Arduino IDE</a:t>
            </a:r>
            <a:endParaRPr lang="en-US" sz="2400" dirty="0" smtClean="0"/>
          </a:p>
          <a:p>
            <a:r>
              <a:rPr lang="en-US" sz="2400" dirty="0" smtClean="0"/>
              <a:t>Connect your board to your laptop using USB cable</a:t>
            </a:r>
            <a:endParaRPr lang="en-US" sz="2400" dirty="0"/>
          </a:p>
          <a:p>
            <a:r>
              <a:rPr lang="en-US" sz="2400" dirty="0" smtClean="0"/>
              <a:t>Remember to set your board type and port speed</a:t>
            </a:r>
            <a:endParaRPr lang="en-US" sz="2400" dirty="0" smtClean="0"/>
          </a:p>
          <a:p>
            <a:r>
              <a:rPr lang="en-US" sz="2400" dirty="0" smtClean="0"/>
              <a:t>Upload the sketch!</a:t>
            </a:r>
            <a:r>
              <a:rPr lang="en-US" sz="2400" dirty="0">
                <a:latin typeface="Arial Unicode MS"/>
                <a:ea typeface="Arial Unicode MS"/>
                <a:cs typeface="Arial Unicode MS"/>
              </a:rPr>
              <a:t> </a:t>
            </a:r>
            <a:r>
              <a:rPr lang="en-US" sz="2400" dirty="0" smtClean="0">
                <a:latin typeface="Arial Unicode MS"/>
                <a:ea typeface="Arial Unicode MS"/>
                <a:cs typeface="Arial Unicode MS"/>
                <a:sym typeface="Wingdings"/>
              </a:rPr>
              <a:t></a:t>
            </a:r>
            <a:endParaRPr lang="en-US" sz="2400" dirty="0" smtClean="0"/>
          </a:p>
          <a:p>
            <a:r>
              <a:rPr lang="en-US" sz="2400" dirty="0" smtClean="0"/>
              <a:t>Did it work? You’ve the luck of me Irish ancestors!</a:t>
            </a:r>
            <a:r>
              <a:rPr lang="en-US" sz="2400" dirty="0">
                <a:latin typeface="Arial Unicode MS"/>
                <a:ea typeface="Arial Unicode MS"/>
                <a:cs typeface="Arial Unicode MS"/>
              </a:rPr>
              <a:t> </a:t>
            </a:r>
            <a:r>
              <a:rPr lang="en-US" sz="2400" dirty="0" smtClean="0">
                <a:latin typeface="Arial Unicode MS"/>
                <a:ea typeface="Arial Unicode MS"/>
                <a:cs typeface="Arial Unicode MS"/>
              </a:rPr>
              <a:t>♚</a:t>
            </a:r>
            <a:r>
              <a:rPr lang="en-US" sz="2400" dirty="0" smtClean="0">
                <a:latin typeface="Segoe UI Symbol"/>
                <a:ea typeface="Segoe UI Symbol"/>
                <a:cs typeface="Arial Unicode MS"/>
                <a:sym typeface="Wingdings"/>
              </a:rPr>
              <a:t>🍀</a:t>
            </a:r>
            <a:r>
              <a:rPr lang="en-US" sz="2400" dirty="0">
                <a:sym typeface="Wingdings" panose="05000000000000000000" pitchFamily="2" charset="2"/>
              </a:rPr>
              <a:t></a:t>
            </a:r>
            <a:endParaRPr lang="en-US" sz="2400" dirty="0" smtClean="0">
              <a:latin typeface="Arial Unicode MS"/>
              <a:ea typeface="Arial Unicode MS"/>
              <a:cs typeface="Arial Unicode MS"/>
              <a:sym typeface="Webdings"/>
            </a:endParaRPr>
          </a:p>
          <a:p>
            <a:r>
              <a:rPr lang="en-US" sz="2400" dirty="0" smtClean="0"/>
              <a:t>It didn’t work? Now you can prove yourself worthy of your maker name and </a:t>
            </a:r>
            <a:r>
              <a:rPr lang="en-US" sz="2400" dirty="0" smtClean="0"/>
              <a:t>troubleshoot </a:t>
            </a:r>
            <a:r>
              <a:rPr lang="en-US" sz="2400" dirty="0" smtClean="0"/>
              <a:t>the problem! </a:t>
            </a:r>
            <a:r>
              <a:rPr lang="en-US" sz="2400" dirty="0" smtClean="0">
                <a:latin typeface="Arial Unicode MS"/>
                <a:ea typeface="Arial Unicode MS"/>
                <a:cs typeface="Arial Unicode MS"/>
                <a:sym typeface="Webdings"/>
              </a:rPr>
              <a:t></a:t>
            </a:r>
            <a:r>
              <a:rPr lang="en-US" sz="2400" dirty="0" smtClean="0">
                <a:latin typeface="Segoe UI Symbol"/>
                <a:ea typeface="Segoe UI Symbol"/>
                <a:cs typeface="Arial Unicode MS"/>
                <a:sym typeface="Wingdings"/>
              </a:rPr>
              <a:t>🔧😎</a:t>
            </a:r>
          </a:p>
          <a:p>
            <a:endParaRPr lang="en-US" sz="2400" dirty="0">
              <a:latin typeface="Segoe UI Symbol"/>
              <a:ea typeface="Segoe UI Symbol"/>
              <a:cs typeface="Arial Unicode MS"/>
              <a:sym typeface="Wingdings"/>
            </a:endParaRPr>
          </a:p>
          <a:p>
            <a:pPr marL="0" indent="0">
              <a:buNone/>
            </a:pPr>
            <a:r>
              <a:rPr lang="en-US" sz="2400" dirty="0" smtClean="0">
                <a:latin typeface="Segoe UI Symbol"/>
                <a:ea typeface="Segoe UI Symbol"/>
                <a:cs typeface="Arial Unicode MS"/>
                <a:sym typeface="Wingdings"/>
              </a:rPr>
              <a:t>What happens if you make the delay values bigger? Smaller? Can you adjust the sketch to perform a “chaser” display?</a:t>
            </a:r>
            <a:endParaRPr lang="en-US" sz="2400" dirty="0"/>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7467600" cy="4648200"/>
          </a:xfrm>
          <a:solidFill>
            <a:srgbClr val="FFFFFF">
              <a:alpha val="50196"/>
            </a:srgbClr>
          </a:solidFill>
        </p:spPr>
        <p:txBody>
          <a:bodyPr>
            <a:normAutofit/>
          </a:bodyPr>
          <a:lstStyle/>
          <a:p>
            <a:r>
              <a:rPr lang="en-US" sz="2800" b="1" dirty="0" smtClean="0">
                <a:solidFill>
                  <a:srgbClr val="3333CC"/>
                </a:solidFill>
                <a:latin typeface="Arial Black" panose="020B0A04020102020204" pitchFamily="34" charset="0"/>
              </a:rPr>
              <a:t>Local </a:t>
            </a:r>
            <a:r>
              <a:rPr lang="en-US" sz="2800" b="1" dirty="0">
                <a:solidFill>
                  <a:srgbClr val="3333CC"/>
                </a:solidFill>
                <a:latin typeface="Arial Black" panose="020B0A04020102020204" pitchFamily="34" charset="0"/>
              </a:rPr>
              <a:t>Area Networks (LANs)</a:t>
            </a:r>
          </a:p>
          <a:p>
            <a:r>
              <a:rPr lang="en-US" sz="2800" b="1" dirty="0">
                <a:solidFill>
                  <a:srgbClr val="3333CC"/>
                </a:solidFill>
                <a:latin typeface="Arial Black" panose="020B0A04020102020204" pitchFamily="34" charset="0"/>
              </a:rPr>
              <a:t>Wide Area Networks (WANs)</a:t>
            </a:r>
          </a:p>
          <a:p>
            <a:r>
              <a:rPr lang="en-US" sz="2800" b="1" dirty="0">
                <a:solidFill>
                  <a:srgbClr val="3333CC"/>
                </a:solidFill>
                <a:latin typeface="Arial Black" panose="020B0A04020102020204" pitchFamily="34" charset="0"/>
              </a:rPr>
              <a:t>Wireless LAN (</a:t>
            </a:r>
            <a:r>
              <a:rPr lang="en-US" sz="2800" b="1" dirty="0" err="1">
                <a:solidFill>
                  <a:srgbClr val="3333CC"/>
                </a:solidFill>
                <a:latin typeface="Arial Black" panose="020B0A04020102020204" pitchFamily="34" charset="0"/>
              </a:rPr>
              <a:t>WiFi</a:t>
            </a:r>
            <a:r>
              <a:rPr lang="en-US" sz="2800" b="1" dirty="0">
                <a:solidFill>
                  <a:srgbClr val="3333CC"/>
                </a:solidFill>
                <a:latin typeface="Arial Black" panose="020B0A04020102020204" pitchFamily="34" charset="0"/>
              </a:rPr>
              <a:t>)</a:t>
            </a:r>
          </a:p>
          <a:p>
            <a:r>
              <a:rPr lang="en-US" sz="2800" b="1" dirty="0" smtClean="0">
                <a:solidFill>
                  <a:srgbClr val="3333CC"/>
                </a:solidFill>
                <a:latin typeface="Arial Black" panose="020B0A04020102020204" pitchFamily="34" charset="0"/>
              </a:rPr>
              <a:t>Cellular Voice Networks</a:t>
            </a:r>
          </a:p>
          <a:p>
            <a:r>
              <a:rPr lang="en-US" sz="2800" b="1" dirty="0" smtClean="0">
                <a:solidFill>
                  <a:srgbClr val="3333CC"/>
                </a:solidFill>
                <a:latin typeface="Arial Black" panose="020B0A04020102020204" pitchFamily="34" charset="0"/>
              </a:rPr>
              <a:t>Cellular </a:t>
            </a:r>
            <a:r>
              <a:rPr lang="en-US" sz="2800" b="1" dirty="0">
                <a:solidFill>
                  <a:srgbClr val="3333CC"/>
                </a:solidFill>
                <a:latin typeface="Arial Black" panose="020B0A04020102020204" pitchFamily="34" charset="0"/>
              </a:rPr>
              <a:t>data networks</a:t>
            </a:r>
          </a:p>
          <a:p>
            <a:r>
              <a:rPr lang="en-US" sz="2800" b="1" dirty="0" smtClean="0">
                <a:solidFill>
                  <a:srgbClr val="3333CC"/>
                </a:solidFill>
                <a:latin typeface="Arial Black" panose="020B0A04020102020204" pitchFamily="34" charset="0"/>
              </a:rPr>
              <a:t>The Internet - Overview</a:t>
            </a:r>
            <a:endParaRPr lang="en-US" sz="2800" b="1" dirty="0">
              <a:solidFill>
                <a:srgbClr val="3333CC"/>
              </a:solidFill>
              <a:latin typeface="Arial Black" panose="020B0A04020102020204" pitchFamily="34" charset="0"/>
            </a:endParaRPr>
          </a:p>
          <a:p>
            <a:endParaRPr lang="en-US" sz="3600" b="1" dirty="0">
              <a:solidFill>
                <a:srgbClr val="3333CC"/>
              </a:solidFill>
              <a:latin typeface="Arial Black" panose="020B0A04020102020204" pitchFamily="34" charset="0"/>
            </a:endParaRPr>
          </a:p>
        </p:txBody>
      </p:sp>
      <p:sp>
        <p:nvSpPr>
          <p:cNvPr id="4" name="Rectangle 3"/>
          <p:cNvSpPr/>
          <p:nvPr/>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152400"/>
            <a:ext cx="8915400" cy="685800"/>
          </a:xfrm>
          <a:solidFill>
            <a:srgbClr val="FFFFFF">
              <a:alpha val="50196"/>
            </a:srgbClr>
          </a:solidFill>
        </p:spPr>
        <p:txBody>
          <a:bodyPr/>
          <a:lstStyle/>
          <a:p>
            <a:r>
              <a:rPr lang="en-US" sz="3200" dirty="0" smtClean="0">
                <a:solidFill>
                  <a:srgbClr val="3333CC"/>
                </a:solidFill>
              </a:rPr>
              <a:t>History of Telecommunications Part 2</a:t>
            </a:r>
            <a:endParaRPr lang="en-US" sz="3200"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Local Area </a:t>
            </a:r>
            <a:r>
              <a:rPr lang="en-US" sz="2800" dirty="0" smtClean="0"/>
              <a:t>Networks</a:t>
            </a:r>
            <a:endParaRPr lang="en-US" sz="2800" dirty="0"/>
          </a:p>
        </p:txBody>
      </p:sp>
      <p:sp>
        <p:nvSpPr>
          <p:cNvPr id="3" name="Content Placeholder 2"/>
          <p:cNvSpPr>
            <a:spLocks noGrp="1"/>
          </p:cNvSpPr>
          <p:nvPr>
            <p:ph idx="1"/>
          </p:nvPr>
        </p:nvSpPr>
        <p:spPr>
          <a:xfrm>
            <a:off x="457199" y="866775"/>
            <a:ext cx="5029201" cy="3733800"/>
          </a:xfrm>
        </p:spPr>
        <p:txBody>
          <a:bodyPr>
            <a:normAutofit fontScale="55000" lnSpcReduction="20000"/>
          </a:bodyPr>
          <a:lstStyle/>
          <a:p>
            <a:r>
              <a:rPr lang="en-US" dirty="0"/>
              <a:t>A local area network (LAN) is a group of computers and peripheral devices that share a common communications line or wireless link to a server within a distinct geographic area. A local area network may serve as few as two or three users in a home office or thousands of users in a corporation's central </a:t>
            </a:r>
            <a:r>
              <a:rPr lang="en-US" dirty="0" smtClean="0"/>
              <a:t>office.</a:t>
            </a:r>
            <a:br>
              <a:rPr lang="en-US" dirty="0" smtClean="0"/>
            </a:br>
            <a:r>
              <a:rPr lang="en-US" sz="2500" dirty="0" smtClean="0"/>
              <a:t>Source</a:t>
            </a:r>
            <a:r>
              <a:rPr lang="en-US" sz="2500" dirty="0" smtClean="0"/>
              <a:t>: </a:t>
            </a:r>
            <a:r>
              <a:rPr lang="en-US" sz="2500" dirty="0" err="1" smtClean="0"/>
              <a:t>TechTarget</a:t>
            </a:r>
            <a:endParaRPr lang="en-US" sz="2500" dirty="0" smtClean="0"/>
          </a:p>
          <a:p>
            <a:r>
              <a:rPr lang="en-US" dirty="0"/>
              <a:t>Regardless of size, a LAN's single defining characteristic is that it connects devices that are in a single, limited area</a:t>
            </a:r>
            <a:r>
              <a:rPr lang="en-US" dirty="0" smtClean="0"/>
              <a:t>. </a:t>
            </a:r>
            <a:r>
              <a:rPr lang="en-US" sz="2000" dirty="0" smtClean="0"/>
              <a:t>Source: Cisco Systems</a:t>
            </a:r>
            <a:endParaRPr lang="en-US" dirty="0"/>
          </a:p>
          <a:p>
            <a:r>
              <a:rPr lang="en-US" dirty="0" smtClean="0"/>
              <a:t>TL;DR a LAN is a group of computers in a single physical location connected together with physical cabling to allow exchange of data</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3897902"/>
            <a:ext cx="2500313" cy="250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002" y="1295400"/>
            <a:ext cx="3128798"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517364"/>
            <a:ext cx="5178425" cy="206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(Lesson6 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Wireless LAN (</a:t>
            </a:r>
            <a:r>
              <a:rPr lang="en-US" sz="2800" dirty="0" err="1" smtClean="0"/>
              <a:t>WiFi</a:t>
            </a:r>
            <a:r>
              <a:rPr lang="en-US" sz="2800" dirty="0" smtClean="0"/>
              <a:t>)</a:t>
            </a:r>
            <a:endParaRPr lang="en-US" sz="2800" dirty="0"/>
          </a:p>
        </p:txBody>
      </p:sp>
      <p:sp>
        <p:nvSpPr>
          <p:cNvPr id="3" name="Content Placeholder 2"/>
          <p:cNvSpPr>
            <a:spLocks noGrp="1"/>
          </p:cNvSpPr>
          <p:nvPr>
            <p:ph idx="1"/>
          </p:nvPr>
        </p:nvSpPr>
        <p:spPr>
          <a:xfrm>
            <a:off x="257174" y="866774"/>
            <a:ext cx="3733801" cy="5534026"/>
          </a:xfrm>
        </p:spPr>
        <p:txBody>
          <a:bodyPr anchor="ctr">
            <a:noAutofit/>
          </a:bodyPr>
          <a:lstStyle/>
          <a:p>
            <a:r>
              <a:rPr lang="en-US" sz="1400" dirty="0" smtClean="0"/>
              <a:t>WLAN/Wi-Fi </a:t>
            </a:r>
            <a:r>
              <a:rPr lang="en-US" sz="1400" dirty="0"/>
              <a:t>is a family of wireless network protocols, based on the IEEE 802.11 family of standards, which are commonly used for local area networking of devices and Internet access, allowing nearby digital devices to exchange data by radio waves. These are the most widely used computer networks in the world, used globally in home and small office networks to link desktop and laptop computers, tablet computers, smartphones, smart TVs, printers, and smart speakers together and to a wireless router to connect them to the Internet, and in wireless access points in public places like coffee shops, hotels, libraries and airports to provide the public Internet access for mobile devices</a:t>
            </a:r>
            <a:r>
              <a:rPr lang="en-US" sz="1400" dirty="0" smtClean="0"/>
              <a:t>. </a:t>
            </a:r>
            <a:r>
              <a:rPr lang="en-US" sz="900" dirty="0"/>
              <a:t>Source: </a:t>
            </a:r>
            <a:r>
              <a:rPr lang="en-US" sz="900" dirty="0" smtClean="0"/>
              <a:t>Wikipedia</a:t>
            </a:r>
            <a:endParaRPr lang="en-US" sz="1400" dirty="0" smtClean="0"/>
          </a:p>
          <a:p>
            <a:r>
              <a:rPr lang="en-US" sz="1400" dirty="0" smtClean="0"/>
              <a:t>WLAN </a:t>
            </a:r>
            <a:r>
              <a:rPr lang="en-US" sz="1400" dirty="0"/>
              <a:t>is the wireless technology used to connect computers, tablets, smartphones and other devices to the internet. Wi-Fi is the radio signal sent from a wireless router to a nearby device, which translates the signal into data you can see and </a:t>
            </a:r>
            <a:r>
              <a:rPr lang="en-US" sz="1400" dirty="0" smtClean="0"/>
              <a:t>use.</a:t>
            </a:r>
            <a:r>
              <a:rPr lang="en-US" sz="1400" dirty="0"/>
              <a:t> </a:t>
            </a:r>
            <a:r>
              <a:rPr lang="en-US" sz="900" dirty="0" smtClean="0"/>
              <a:t>Source</a:t>
            </a:r>
            <a:r>
              <a:rPr lang="en-US" sz="900" dirty="0" smtClean="0"/>
              <a:t>: </a:t>
            </a:r>
            <a:r>
              <a:rPr lang="en-US" sz="900" dirty="0" smtClean="0"/>
              <a:t>Verizon</a:t>
            </a:r>
            <a:endParaRPr lang="en-US" sz="1050" dirty="0" smtClean="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914400"/>
            <a:ext cx="3897343" cy="360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11" y="4572000"/>
            <a:ext cx="49310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154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Cellular Voice Networks</a:t>
            </a:r>
            <a:endParaRPr lang="en-US" sz="2800" dirty="0"/>
          </a:p>
        </p:txBody>
      </p:sp>
      <p:sp>
        <p:nvSpPr>
          <p:cNvPr id="3" name="Content Placeholder 2"/>
          <p:cNvSpPr>
            <a:spLocks noGrp="1"/>
          </p:cNvSpPr>
          <p:nvPr>
            <p:ph idx="1"/>
          </p:nvPr>
        </p:nvSpPr>
        <p:spPr>
          <a:xfrm>
            <a:off x="457199" y="914400"/>
            <a:ext cx="8379279" cy="2057400"/>
          </a:xfrm>
        </p:spPr>
        <p:txBody>
          <a:bodyPr>
            <a:normAutofit fontScale="47500" lnSpcReduction="20000"/>
          </a:bodyPr>
          <a:lstStyle/>
          <a:p>
            <a:r>
              <a:rPr lang="en-US" dirty="0"/>
              <a:t>A cellular network or mobile network is a communication network where the link to and from end nodes is wireless. The network is distributed over land areas called "cells", each served by at least one fixed-location transceiver (typically three cell sites or base transceiver stations). These base stations provide the cell with the network coverage which can be used for transmission of voice, data, and other types of content. A cell typically uses a different set of frequencies from neighboring cells, to avoid interference and provide guaranteed service quality within each </a:t>
            </a:r>
            <a:r>
              <a:rPr lang="en-US" dirty="0" smtClean="0"/>
              <a:t>cell. When </a:t>
            </a:r>
            <a:r>
              <a:rPr lang="en-US" dirty="0"/>
              <a:t>joined together, these cells provide radio coverage over a wide geographic </a:t>
            </a:r>
            <a:r>
              <a:rPr lang="en-US" dirty="0" smtClean="0"/>
              <a:t>area. </a:t>
            </a:r>
            <a:r>
              <a:rPr lang="en-US" sz="2500" dirty="0" smtClean="0"/>
              <a:t>Source</a:t>
            </a:r>
            <a:r>
              <a:rPr lang="en-US" sz="2500" dirty="0" smtClean="0"/>
              <a:t>: </a:t>
            </a:r>
            <a:r>
              <a:rPr lang="en-US" sz="2500" dirty="0" smtClean="0"/>
              <a:t>Wikipedia</a:t>
            </a:r>
            <a:endParaRPr lang="en-US" dirty="0"/>
          </a:p>
          <a:p>
            <a:r>
              <a:rPr lang="en-US" dirty="0" smtClean="0"/>
              <a:t>Cellular networks can be designed to carry voice, data, or both. Th</a:t>
            </a:r>
            <a:r>
              <a:rPr lang="en-US" dirty="0" smtClean="0"/>
              <a:t>e earliest cellular networks were voice networks, connecting back to the PSTN (Public Switched Telephone Network).</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867150"/>
            <a:ext cx="37814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581400"/>
            <a:ext cx="48577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577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lstStyle/>
          <a:p>
            <a:r>
              <a:rPr lang="en-US" sz="2800" dirty="0" smtClean="0"/>
              <a:t>Cellular Data Networks</a:t>
            </a:r>
            <a:endParaRPr lang="en-US" sz="2800" dirty="0"/>
          </a:p>
        </p:txBody>
      </p:sp>
      <p:sp>
        <p:nvSpPr>
          <p:cNvPr id="3" name="Content Placeholder 2"/>
          <p:cNvSpPr>
            <a:spLocks noGrp="1"/>
          </p:cNvSpPr>
          <p:nvPr>
            <p:ph idx="1"/>
          </p:nvPr>
        </p:nvSpPr>
        <p:spPr>
          <a:xfrm>
            <a:off x="457199" y="914400"/>
            <a:ext cx="3276601" cy="5562600"/>
          </a:xfrm>
        </p:spPr>
        <p:txBody>
          <a:bodyPr anchor="ctr">
            <a:noAutofit/>
          </a:bodyPr>
          <a:lstStyle/>
          <a:p>
            <a:r>
              <a:rPr lang="en-US" sz="1550" dirty="0"/>
              <a:t>Cellular Network Data is a </a:t>
            </a:r>
            <a:r>
              <a:rPr lang="en-US" sz="1550" i="1" u="sng" dirty="0"/>
              <a:t>data</a:t>
            </a:r>
            <a:r>
              <a:rPr lang="en-US" sz="1550" dirty="0"/>
              <a:t> connection from the cellular device to the cell site.  LTE (4G), 3G and 1X are types of cellular network data connections. Data sessions include, but are not limited to, browsing the Internet such as Google, streaming music, videos and movies, sending and receiving emails, sending and receiving MMS messages, hotspot hosting and application use. While connected to the cellular data network, data usage will pull from the current data plan</a:t>
            </a:r>
            <a:r>
              <a:rPr lang="en-US" sz="1550" dirty="0" smtClean="0"/>
              <a:t>.</a:t>
            </a:r>
          </a:p>
          <a:p>
            <a:r>
              <a:rPr lang="en-US" sz="1550" dirty="0" smtClean="0"/>
              <a:t>As with all communications between two computers, “data” refers to information encoded into a </a:t>
            </a:r>
            <a:r>
              <a:rPr lang="en-US" sz="1550" dirty="0" err="1" smtClean="0"/>
              <a:t>bitstream</a:t>
            </a:r>
            <a:r>
              <a:rPr lang="en-US" sz="1550" dirty="0" smtClean="0"/>
              <a:t> of binary numbers. The method used fo</a:t>
            </a:r>
            <a:r>
              <a:rPr lang="en-US" sz="1550" dirty="0" smtClean="0"/>
              <a:t>r encoding varies by network layer, device, and communications protocol.</a:t>
            </a:r>
            <a:endParaRPr lang="en-US" sz="155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3674452"/>
            <a:ext cx="4581525" cy="25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838200"/>
            <a:ext cx="4614584" cy="259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761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err="1" smtClean="0"/>
              <a:t>WiFi</a:t>
            </a:r>
            <a:r>
              <a:rPr lang="en-US" sz="2800" dirty="0" smtClean="0"/>
              <a:t> and Cellular</a:t>
            </a:r>
            <a:endParaRPr lang="en-US" sz="2800" dirty="0"/>
          </a:p>
        </p:txBody>
      </p:sp>
      <p:sp>
        <p:nvSpPr>
          <p:cNvPr id="3" name="Content Placeholder 2"/>
          <p:cNvSpPr>
            <a:spLocks noGrp="1"/>
          </p:cNvSpPr>
          <p:nvPr>
            <p:ph idx="1"/>
          </p:nvPr>
        </p:nvSpPr>
        <p:spPr>
          <a:xfrm>
            <a:off x="457199" y="914400"/>
            <a:ext cx="8379279" cy="762000"/>
          </a:xfrm>
        </p:spPr>
        <p:txBody>
          <a:bodyPr>
            <a:normAutofit/>
          </a:bodyPr>
          <a:lstStyle/>
          <a:p>
            <a:r>
              <a:rPr lang="en-US" sz="1800" dirty="0" err="1" smtClean="0"/>
              <a:t>WiFi</a:t>
            </a:r>
            <a:r>
              <a:rPr lang="en-US" sz="1800" dirty="0" smtClean="0"/>
              <a:t> connects to a local router, cellular data connects to a remote router</a:t>
            </a:r>
          </a:p>
          <a:p>
            <a:r>
              <a:rPr lang="en-US" sz="1800" dirty="0" err="1" smtClean="0"/>
              <a:t>WiFi</a:t>
            </a:r>
            <a:r>
              <a:rPr lang="en-US" sz="1800" dirty="0" smtClean="0"/>
              <a:t> has a limited range, cellular data does not</a:t>
            </a:r>
            <a:endParaRPr lang="en-US" sz="18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1676400"/>
            <a:ext cx="662146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972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Internet - Architecture</a:t>
            </a:r>
            <a:endParaRPr lang="en-US" sz="2800" dirty="0"/>
          </a:p>
        </p:txBody>
      </p:sp>
      <p:sp>
        <p:nvSpPr>
          <p:cNvPr id="3" name="Content Placeholder 2"/>
          <p:cNvSpPr>
            <a:spLocks noGrp="1"/>
          </p:cNvSpPr>
          <p:nvPr>
            <p:ph idx="1"/>
          </p:nvPr>
        </p:nvSpPr>
        <p:spPr>
          <a:xfrm>
            <a:off x="457199" y="914399"/>
            <a:ext cx="2590801" cy="5419725"/>
          </a:xfrm>
        </p:spPr>
        <p:txBody>
          <a:bodyPr>
            <a:normAutofit/>
          </a:bodyPr>
          <a:lstStyle/>
          <a:p>
            <a:r>
              <a:rPr lang="en-US" sz="2000" dirty="0" smtClean="0"/>
              <a:t>The Internet is a “network of networks” used to connect many </a:t>
            </a:r>
            <a:r>
              <a:rPr lang="en-US" sz="2000" dirty="0" err="1" smtClean="0"/>
              <a:t>many</a:t>
            </a:r>
            <a:r>
              <a:rPr lang="en-US" sz="2000" dirty="0" smtClean="0"/>
              <a:t> LANs and WANs together</a:t>
            </a:r>
          </a:p>
          <a:p>
            <a:r>
              <a:rPr lang="en-US" sz="2000" dirty="0" smtClean="0"/>
              <a:t>Originally the Internet was owned and operated by the US DoD and NSF</a:t>
            </a:r>
          </a:p>
          <a:p>
            <a:r>
              <a:rPr lang="en-US" sz="2000" dirty="0" smtClean="0"/>
              <a:t>Public connectivity became available in 1992 from a company called PSI</a:t>
            </a:r>
            <a:endParaRPr lang="en-US" sz="2000" dirty="0"/>
          </a:p>
          <a:p>
            <a:pPr marL="0" indent="0">
              <a:buNone/>
            </a:pPr>
            <a:endParaRPr lang="en-US" sz="20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449887"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149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10"/>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2231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ISO/OSI vs The TCP/IP Model</a:t>
            </a:r>
            <a:endParaRPr lang="en-US" sz="2400" dirty="0"/>
          </a:p>
        </p:txBody>
      </p:sp>
      <p:sp>
        <p:nvSpPr>
          <p:cNvPr id="3" name="Content Placeholder 2"/>
          <p:cNvSpPr>
            <a:spLocks noGrp="1"/>
          </p:cNvSpPr>
          <p:nvPr>
            <p:ph idx="1"/>
          </p:nvPr>
        </p:nvSpPr>
        <p:spPr>
          <a:xfrm>
            <a:off x="221519" y="838200"/>
            <a:ext cx="8465281" cy="2057400"/>
          </a:xfrm>
        </p:spPr>
        <p:txBody>
          <a:bodyPr>
            <a:normAutofit fontScale="62500" lnSpcReduction="20000"/>
          </a:bodyPr>
          <a:lstStyle/>
          <a:p>
            <a:r>
              <a:rPr lang="en-US" dirty="0" smtClean="0"/>
              <a:t>TCP/IP is the data interchange protocol used by the Internet for computer-to-computer (host-to-host) communications</a:t>
            </a:r>
            <a:endParaRPr lang="en-US" dirty="0"/>
          </a:p>
          <a:p>
            <a:r>
              <a:rPr lang="en-US" dirty="0" smtClean="0"/>
              <a:t>It only loosely follows the formal OSI/ISO reference model</a:t>
            </a:r>
          </a:p>
          <a:p>
            <a:r>
              <a:rPr lang="en-US" dirty="0" smtClean="0"/>
              <a:t>Many consider TCP/IP to be a separate model, but this is not entirely true</a:t>
            </a:r>
          </a:p>
          <a:p>
            <a:r>
              <a:rPr lang="en-US" dirty="0" smtClean="0"/>
              <a:t>We will not be studying TCP/IP in depth, but it is important to know that it exists and is the underlying protocol used in all web </a:t>
            </a:r>
            <a:r>
              <a:rPr lang="en-US" dirty="0" err="1" smtClean="0"/>
              <a:t>comms</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 y="3041651"/>
            <a:ext cx="381758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1651"/>
            <a:ext cx="4966931"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612774"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Accurate</a:t>
            </a:r>
            <a:endParaRPr lang="en-US" sz="2400" dirty="0"/>
          </a:p>
        </p:txBody>
      </p:sp>
      <p:sp>
        <p:nvSpPr>
          <p:cNvPr id="14" name="Title 1"/>
          <p:cNvSpPr txBox="1">
            <a:spLocks/>
          </p:cNvSpPr>
          <p:nvPr/>
        </p:nvSpPr>
        <p:spPr>
          <a:xfrm>
            <a:off x="5037752"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Inaccurate</a:t>
            </a:r>
            <a:endParaRPr lang="en-US" sz="2400" dirty="0"/>
          </a:p>
        </p:txBody>
      </p:sp>
    </p:spTree>
    <p:extLst>
      <p:ext uri="{BB962C8B-B14F-4D97-AF65-F5344CB8AC3E}">
        <p14:creationId xmlns:p14="http://schemas.microsoft.com/office/powerpoint/2010/main" val="504333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a:t>7</a:t>
            </a:r>
            <a:endParaRPr lang="en-US" sz="3200" dirty="0"/>
          </a:p>
        </p:txBody>
      </p:sp>
      <p:sp>
        <p:nvSpPr>
          <p:cNvPr id="3" name="Content Placeholder 2"/>
          <p:cNvSpPr>
            <a:spLocks noGrp="1"/>
          </p:cNvSpPr>
          <p:nvPr>
            <p:ph idx="1"/>
          </p:nvPr>
        </p:nvSpPr>
        <p:spPr>
          <a:xfrm>
            <a:off x="457200" y="990600"/>
            <a:ext cx="8229600" cy="5105400"/>
          </a:xfrm>
        </p:spPr>
        <p:txBody>
          <a:bodyPr>
            <a:normAutofit/>
          </a:bodyPr>
          <a:lstStyle/>
          <a:p>
            <a:pPr marL="0" indent="0">
              <a:buNone/>
            </a:pPr>
            <a:r>
              <a:rPr lang="en-US" b="1" dirty="0" smtClean="0"/>
              <a:t>In next week’s exciting episode</a:t>
            </a:r>
          </a:p>
          <a:p>
            <a:r>
              <a:rPr lang="en-US" sz="2000" b="1" dirty="0"/>
              <a:t>Microcontroller board power requirements</a:t>
            </a:r>
          </a:p>
          <a:p>
            <a:r>
              <a:rPr lang="en-US" sz="2000" b="1" dirty="0" smtClean="0"/>
              <a:t>Board </a:t>
            </a:r>
            <a:r>
              <a:rPr lang="en-US" sz="2000" b="1" dirty="0"/>
              <a:t>power input </a:t>
            </a:r>
            <a:r>
              <a:rPr lang="en-US" sz="2000" b="1" dirty="0" smtClean="0"/>
              <a:t>options and grounding</a:t>
            </a:r>
            <a:endParaRPr lang="en-US" sz="2000" b="1" dirty="0"/>
          </a:p>
          <a:p>
            <a:r>
              <a:rPr lang="en-US" sz="2000" b="1" dirty="0" smtClean="0"/>
              <a:t>Components </a:t>
            </a:r>
            <a:r>
              <a:rPr lang="en-US" sz="2000" b="1" dirty="0"/>
              <a:t>with different voltage requirements – level shifting</a:t>
            </a:r>
          </a:p>
          <a:p>
            <a:r>
              <a:rPr lang="en-US" sz="2000" b="1" dirty="0" smtClean="0"/>
              <a:t>External </a:t>
            </a:r>
            <a:r>
              <a:rPr lang="en-US" sz="2000" b="1" dirty="0"/>
              <a:t>power circuit design</a:t>
            </a:r>
          </a:p>
          <a:p>
            <a:r>
              <a:rPr lang="en-US" sz="2000" b="1" dirty="0" smtClean="0"/>
              <a:t>Connecting </a:t>
            </a:r>
            <a:r>
              <a:rPr lang="en-US" sz="2000" b="1" dirty="0"/>
              <a:t>and using transistors</a:t>
            </a:r>
          </a:p>
          <a:p>
            <a:r>
              <a:rPr lang="en-US" sz="2000" b="1" dirty="0" smtClean="0"/>
              <a:t>Pulse </a:t>
            </a:r>
            <a:r>
              <a:rPr lang="en-US" sz="2000" b="1" dirty="0"/>
              <a:t>width modulation and signal generation</a:t>
            </a:r>
          </a:p>
          <a:p>
            <a:r>
              <a:rPr lang="en-US" sz="2000" b="1" dirty="0" smtClean="0"/>
              <a:t>Connecting </a:t>
            </a:r>
            <a:r>
              <a:rPr lang="en-US" sz="2000" b="1" dirty="0"/>
              <a:t>and using buzzers – Class Sketch #</a:t>
            </a:r>
            <a:r>
              <a:rPr lang="en-US" sz="2000" b="1" dirty="0" smtClean="0"/>
              <a:t>3</a:t>
            </a:r>
            <a:endParaRPr lang="en-US" sz="2000" b="1" dirty="0"/>
          </a:p>
        </p:txBody>
      </p:sp>
      <p:sp>
        <p:nvSpPr>
          <p:cNvPr id="4" name="Title 1"/>
          <p:cNvSpPr txBox="1">
            <a:spLocks/>
          </p:cNvSpPr>
          <p:nvPr/>
        </p:nvSpPr>
        <p:spPr>
          <a:xfrm>
            <a:off x="381000" y="5867400"/>
            <a:ext cx="84582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a:t>
            </a:r>
            <a:r>
              <a:rPr lang="en-US" sz="900" b="1" dirty="0" smtClean="0"/>
              <a:t>[Class </a:t>
            </a:r>
            <a:r>
              <a:rPr lang="en-US" sz="900" b="1" dirty="0" smtClean="0"/>
              <a:t>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endParaRPr lang="en-US" sz="900" b="1" dirty="0" smtClean="0"/>
          </a:p>
          <a:p>
            <a:pPr marL="0" indent="0">
              <a:buNone/>
            </a:pPr>
            <a:r>
              <a:rPr lang="en-US" sz="900" b="1" dirty="0" smtClean="0"/>
              <a:t>•    Resistors!</a:t>
            </a:r>
            <a:endParaRPr lang="en-US" sz="900" b="1" dirty="0"/>
          </a:p>
          <a:p>
            <a:pPr marL="0" indent="0">
              <a:buNone/>
            </a:pPr>
            <a:r>
              <a:rPr lang="en-US" sz="900" b="1" dirty="0" smtClean="0"/>
              <a:t>•    LED’s </a:t>
            </a:r>
            <a:r>
              <a:rPr lang="en-US" sz="900" b="1" dirty="0" smtClean="0"/>
              <a:t>[DMM usage </a:t>
            </a:r>
            <a:r>
              <a:rPr lang="en-US" sz="900" b="1" dirty="0" smtClean="0"/>
              <a:t>#2, maybe]</a:t>
            </a:r>
            <a:endParaRPr lang="en-US" sz="900" b="1" dirty="0" smtClean="0"/>
          </a:p>
          <a:p>
            <a:pPr marL="0" indent="0">
              <a:buNone/>
            </a:pPr>
            <a:r>
              <a:rPr lang="en-US" sz="900" b="1" dirty="0" smtClean="0"/>
              <a:t>•    Powering </a:t>
            </a:r>
            <a:r>
              <a:rPr lang="en-US" sz="900" b="1" dirty="0" smtClean="0"/>
              <a:t>LEDs – Ballast </a:t>
            </a:r>
            <a:r>
              <a:rPr lang="en-US" sz="900" b="1" dirty="0" smtClean="0"/>
              <a:t>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endParaRPr lang="en-US" sz="900" b="1" dirty="0" smtClean="0"/>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8 – ESP32 External power sources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a:t>
            </a:r>
            <a:r>
              <a:rPr lang="en-US" sz="900" b="1" dirty="0" smtClean="0"/>
              <a:t>board power requirements</a:t>
            </a:r>
          </a:p>
          <a:p>
            <a:pPr marL="0" indent="0">
              <a:buNone/>
            </a:pPr>
            <a:r>
              <a:rPr lang="en-US" sz="900" b="1" dirty="0" smtClean="0"/>
              <a:t>•    Board power input </a:t>
            </a:r>
            <a:r>
              <a:rPr lang="en-US" sz="900" b="1" dirty="0" smtClean="0"/>
              <a:t>options and grounding</a:t>
            </a:r>
            <a:endParaRPr lang="en-US" sz="900" b="1" dirty="0" smtClean="0"/>
          </a:p>
          <a:p>
            <a:pPr marL="0" indent="0">
              <a:buNone/>
            </a:pPr>
            <a:r>
              <a:rPr lang="en-US" sz="900" b="1" dirty="0" smtClean="0"/>
              <a:t>•    Components with different voltage </a:t>
            </a:r>
            <a:r>
              <a:rPr lang="en-US" sz="900" b="1" dirty="0" smtClean="0"/>
              <a:t>requirements – level shifting</a:t>
            </a:r>
          </a:p>
          <a:p>
            <a:pPr marL="0" indent="0">
              <a:buNone/>
            </a:pPr>
            <a:r>
              <a:rPr lang="en-US" sz="900" b="1" dirty="0" smtClean="0"/>
              <a:t>•    </a:t>
            </a:r>
            <a:r>
              <a:rPr lang="en-US" sz="900" b="1" dirty="0" smtClean="0"/>
              <a:t>External power circuit </a:t>
            </a:r>
            <a:r>
              <a:rPr lang="en-US" sz="900" b="1" dirty="0" smtClean="0"/>
              <a:t>design</a:t>
            </a:r>
          </a:p>
          <a:p>
            <a:pPr marL="0" indent="0">
              <a:buNone/>
            </a:pPr>
            <a:r>
              <a:rPr lang="en-US" sz="900" b="1" dirty="0"/>
              <a:t>•    Connecting and using transistors</a:t>
            </a:r>
          </a:p>
          <a:p>
            <a:pPr marL="0" indent="0">
              <a:buNone/>
            </a:pPr>
            <a:r>
              <a:rPr lang="en-US" sz="900" b="1" dirty="0"/>
              <a:t>•    Pulse width modulation and signal generation</a:t>
            </a:r>
          </a:p>
          <a:p>
            <a:pPr marL="0" indent="0">
              <a:buNone/>
            </a:pPr>
            <a:r>
              <a:rPr lang="en-US" sz="900" b="1" dirty="0"/>
              <a:t>•    Connecting and using buzzers – Class Sketch #</a:t>
            </a:r>
            <a:r>
              <a:rPr lang="en-US" sz="900" b="1" dirty="0" smtClean="0"/>
              <a:t>3</a:t>
            </a:r>
            <a:endParaRPr lang="en-US" sz="900" b="1" dirty="0" smtClean="0"/>
          </a:p>
          <a:p>
            <a:pPr marL="0" indent="0">
              <a:buNone/>
            </a:pPr>
            <a:r>
              <a:rPr lang="en-US" sz="900" b="1" dirty="0" smtClean="0"/>
              <a:t>Lesson 9 </a:t>
            </a:r>
            <a:r>
              <a:rPr lang="en-US" sz="900" b="1" dirty="0" smtClean="0"/>
              <a:t>– Connecting smart LED strips</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a:t>
            </a:r>
            <a:r>
              <a:rPr lang="en-US" sz="900" b="1" dirty="0" smtClean="0"/>
              <a:t>connections – Class Sketch #4</a:t>
            </a:r>
            <a:endParaRPr lang="en-US" sz="900" b="1" dirty="0" smtClean="0"/>
          </a:p>
          <a:p>
            <a:pPr marL="0" indent="0">
              <a:buNone/>
            </a:pPr>
            <a:r>
              <a:rPr lang="en-US" sz="900" b="1" dirty="0" smtClean="0"/>
              <a:t>•    External device power design</a:t>
            </a:r>
          </a:p>
          <a:p>
            <a:pPr marL="0" indent="0">
              <a:buNone/>
            </a:pPr>
            <a:r>
              <a:rPr lang="en-US" sz="900" b="1" dirty="0" smtClean="0"/>
              <a:t>Lesson 11 – Connecting LCD and Matrix Displays</a:t>
            </a:r>
          </a:p>
          <a:p>
            <a:pPr marL="0" indent="0">
              <a:buNone/>
            </a:pPr>
            <a:r>
              <a:rPr lang="en-US" sz="900" b="1" dirty="0" smtClean="0"/>
              <a:t>•    The SPI serial protocol</a:t>
            </a:r>
          </a:p>
          <a:p>
            <a:pPr marL="0" indent="0">
              <a:buNone/>
            </a:pPr>
            <a:r>
              <a:rPr lang="en-US" sz="900" b="1" dirty="0" smtClean="0"/>
              <a:t>•    SPI </a:t>
            </a:r>
            <a:r>
              <a:rPr lang="en-US" sz="900" b="1" dirty="0" smtClean="0"/>
              <a:t>connections – Class Sketch #5</a:t>
            </a:r>
            <a:endParaRPr lang="en-US" sz="900" b="1" dirty="0" smtClean="0"/>
          </a:p>
          <a:p>
            <a:pPr marL="0" indent="0">
              <a:buNone/>
            </a:pPr>
            <a:r>
              <a:rPr lang="en-US" sz="900" b="1" dirty="0" smtClean="0"/>
              <a:t>•    SPI device external power design</a:t>
            </a:r>
          </a:p>
          <a:p>
            <a:pPr marL="0" indent="0">
              <a:buNone/>
            </a:pPr>
            <a:r>
              <a:rPr lang="en-US" sz="900" b="1" dirty="0" smtClean="0"/>
              <a:t>Lesson 12 </a:t>
            </a:r>
            <a:r>
              <a:rPr lang="en-US" sz="900" b="1" dirty="0" smtClean="0"/>
              <a:t>– Connecting </a:t>
            </a:r>
            <a:r>
              <a:rPr lang="en-US" sz="900" b="1" dirty="0" smtClean="0"/>
              <a:t>sensors </a:t>
            </a:r>
            <a:r>
              <a:rPr lang="en-US" sz="900" b="1" dirty="0" smtClean="0"/>
              <a:t>[Time permitting]</a:t>
            </a:r>
          </a:p>
          <a:p>
            <a:pPr marL="0" indent="0">
              <a:buNone/>
            </a:pPr>
            <a:r>
              <a:rPr lang="en-US" sz="900" b="1" dirty="0" smtClean="0"/>
              <a:t>•    Connecting </a:t>
            </a:r>
            <a:r>
              <a:rPr lang="en-US" sz="900" b="1" dirty="0" smtClean="0"/>
              <a:t>buttons</a:t>
            </a:r>
            <a:endParaRPr lang="en-US" sz="900" b="1" dirty="0" smtClean="0"/>
          </a:p>
          <a:p>
            <a:pPr marL="0" indent="0">
              <a:buNone/>
            </a:pPr>
            <a:r>
              <a:rPr lang="en-US" sz="900" b="1" dirty="0" smtClean="0"/>
              <a:t>•    Connecting </a:t>
            </a:r>
            <a:r>
              <a:rPr lang="en-US" sz="900" b="1" dirty="0" smtClean="0"/>
              <a:t>potentiometers and voltage dividers</a:t>
            </a:r>
            <a:endParaRPr lang="en-US" sz="900" b="1" dirty="0" smtClean="0"/>
          </a:p>
          <a:p>
            <a:pPr marL="0" indent="0">
              <a:buNone/>
            </a:pPr>
            <a:r>
              <a:rPr lang="en-US" sz="900" b="1" dirty="0" smtClean="0"/>
              <a:t>•    Reading </a:t>
            </a:r>
            <a:r>
              <a:rPr lang="en-US" sz="900" b="1" dirty="0" smtClean="0"/>
              <a:t>buttons and </a:t>
            </a:r>
            <a:r>
              <a:rPr lang="en-US" sz="900" b="1" dirty="0" err="1" smtClean="0"/>
              <a:t>debouncing</a:t>
            </a:r>
            <a:endParaRPr lang="en-US" sz="900" b="1" dirty="0" smtClean="0"/>
          </a:p>
          <a:p>
            <a:pPr marL="0" indent="0">
              <a:buNone/>
            </a:pPr>
            <a:r>
              <a:rPr lang="en-US" sz="900" b="1" dirty="0" smtClean="0"/>
              <a:t>•    Reading </a:t>
            </a:r>
            <a:r>
              <a:rPr lang="en-US" sz="900" b="1" dirty="0" smtClean="0"/>
              <a:t>potentiometers</a:t>
            </a:r>
          </a:p>
          <a:p>
            <a:pPr marL="0" indent="0">
              <a:buNone/>
            </a:pPr>
            <a:r>
              <a:rPr lang="en-US" sz="900" b="1" dirty="0"/>
              <a:t>Lesson </a:t>
            </a:r>
            <a:r>
              <a:rPr lang="en-US" sz="900" b="1" dirty="0" smtClean="0"/>
              <a:t>13 – </a:t>
            </a:r>
            <a:r>
              <a:rPr lang="en-US" sz="900" b="1" dirty="0"/>
              <a:t>Connecting </a:t>
            </a:r>
            <a:r>
              <a:rPr lang="en-US" sz="900" b="1" dirty="0" smtClean="0"/>
              <a:t>more sensors </a:t>
            </a:r>
            <a:r>
              <a:rPr lang="en-US" sz="900" b="1" dirty="0"/>
              <a:t>[Time permitting]</a:t>
            </a:r>
          </a:p>
          <a:p>
            <a:pPr marL="0" indent="0">
              <a:buNone/>
            </a:pPr>
            <a:r>
              <a:rPr lang="en-US" sz="900" b="1" dirty="0"/>
              <a:t>•    Connecting </a:t>
            </a:r>
            <a:r>
              <a:rPr lang="en-US" sz="900" b="1" dirty="0" smtClean="0"/>
              <a:t>I2C sensors and </a:t>
            </a:r>
            <a:r>
              <a:rPr lang="en-US" sz="900" b="1" dirty="0" err="1" smtClean="0"/>
              <a:t>photoresistors</a:t>
            </a:r>
            <a:endParaRPr lang="en-US" sz="900" b="1" dirty="0"/>
          </a:p>
          <a:p>
            <a:pPr marL="0" indent="0">
              <a:buNone/>
            </a:pPr>
            <a:r>
              <a:rPr lang="en-US" sz="900" b="1" dirty="0"/>
              <a:t>•    </a:t>
            </a:r>
            <a:r>
              <a:rPr lang="en-US" sz="900" b="1" dirty="0" smtClean="0"/>
              <a:t>Using ESP32 integral touch sensors</a:t>
            </a: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a:t>
            </a:r>
            <a:r>
              <a:rPr lang="en-US" b="1" dirty="0" smtClean="0">
                <a:latin typeface="Arial" panose="020B0604020202020204" pitchFamily="34" charset="0"/>
                <a:cs typeface="Arial" panose="020B0604020202020204" pitchFamily="34" charset="0"/>
              </a:rPr>
              <a:t>7 </a:t>
            </a:r>
            <a:r>
              <a:rPr lang="en-US" b="1"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Connections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oAutofit/>
          </a:bodyPr>
          <a:lstStyle/>
          <a:p>
            <a:r>
              <a:rPr lang="en-US" sz="2800" dirty="0" smtClean="0"/>
              <a:t>Grounding</a:t>
            </a:r>
            <a:endParaRPr lang="en-US" sz="2800" dirty="0" smtClean="0"/>
          </a:p>
          <a:p>
            <a:r>
              <a:rPr lang="en-US" sz="2800" dirty="0" smtClean="0"/>
              <a:t>ESD Safety</a:t>
            </a:r>
            <a:endParaRPr lang="en-US" sz="2800" dirty="0"/>
          </a:p>
          <a:p>
            <a:r>
              <a:rPr lang="en-US" sz="2800" dirty="0" smtClean="0"/>
              <a:t>Resistors</a:t>
            </a:r>
            <a:endParaRPr lang="en-US" sz="2800" dirty="0" smtClean="0"/>
          </a:p>
          <a:p>
            <a:r>
              <a:rPr lang="en-US" sz="2800" dirty="0" smtClean="0"/>
              <a:t>LEDs</a:t>
            </a:r>
            <a:endParaRPr lang="en-US" sz="2800" dirty="0"/>
          </a:p>
          <a:p>
            <a:r>
              <a:rPr lang="en-US" sz="2800" dirty="0" smtClean="0"/>
              <a:t>Powering LEDs – Ballast and Dropping Resistors</a:t>
            </a:r>
          </a:p>
          <a:p>
            <a:r>
              <a:rPr lang="en-US" sz="2800" dirty="0" smtClean="0"/>
              <a:t>Connecting LEDs to Microcontrollers</a:t>
            </a:r>
          </a:p>
          <a:p>
            <a:r>
              <a:rPr lang="en-US" sz="2800" dirty="0" smtClean="0"/>
              <a:t>Parts of an Arduino Sketch</a:t>
            </a:r>
            <a:endParaRPr lang="en-US" sz="2800" dirty="0" smtClean="0"/>
          </a:p>
          <a:p>
            <a:r>
              <a:rPr lang="en-US" sz="2800" dirty="0" err="1"/>
              <a:t>WiFi</a:t>
            </a:r>
            <a:r>
              <a:rPr lang="en-US" sz="2800" dirty="0"/>
              <a:t> Kit 32 Specifications Review - </a:t>
            </a:r>
            <a:r>
              <a:rPr lang="en-US" sz="2800" dirty="0" smtClean="0"/>
              <a:t>Ampacity</a:t>
            </a:r>
            <a:endParaRPr lang="en-US" sz="2800" dirty="0" smtClean="0"/>
          </a:p>
          <a:p>
            <a:r>
              <a:rPr lang="en-US" sz="2800" dirty="0" smtClean="0"/>
              <a:t>Let There Be Light – Class Sketch #2</a:t>
            </a:r>
            <a:endParaRPr lang="en-US" sz="2800" dirty="0"/>
          </a:p>
          <a:p>
            <a:r>
              <a:rPr lang="en-US" sz="2800" dirty="0" smtClean="0"/>
              <a:t>History </a:t>
            </a:r>
            <a:r>
              <a:rPr lang="en-US" sz="2800" dirty="0"/>
              <a:t>of Telecommunications and </a:t>
            </a:r>
            <a:r>
              <a:rPr lang="en-US" sz="2800" dirty="0" smtClean="0"/>
              <a:t>Networking </a:t>
            </a:r>
            <a:r>
              <a:rPr lang="en-US" sz="2800" dirty="0" smtClean="0"/>
              <a:t>P2</a:t>
            </a:r>
            <a:br>
              <a:rPr lang="en-US" sz="2800" dirty="0" smtClean="0"/>
            </a:br>
            <a:r>
              <a:rPr lang="en-US" sz="2800" dirty="0" smtClean="0"/>
              <a:t>(Time Permitting)</a:t>
            </a:r>
            <a:endParaRPr lang="en-US" sz="2800"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152400"/>
            <a:ext cx="8734926" cy="563562"/>
          </a:xfrm>
        </p:spPr>
        <p:txBody>
          <a:bodyPr>
            <a:noAutofit/>
          </a:bodyPr>
          <a:lstStyle/>
          <a:p>
            <a:r>
              <a:rPr lang="en-US" sz="3200" b="1" dirty="0" smtClean="0"/>
              <a:t>Grounding – What is a Ground?</a:t>
            </a:r>
            <a:endParaRPr lang="en-US" sz="3200" b="1" dirty="0"/>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46" y="923925"/>
            <a:ext cx="35718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746" y="2745086"/>
            <a:ext cx="2895600" cy="236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362200" y="5276617"/>
            <a:ext cx="1905000" cy="1323439"/>
          </a:xfrm>
          <a:prstGeom prst="rect">
            <a:avLst/>
          </a:prstGeom>
        </p:spPr>
        <p:txBody>
          <a:bodyPr wrap="square">
            <a:spAutoFit/>
          </a:bodyPr>
          <a:lstStyle/>
          <a:p>
            <a:r>
              <a:rPr lang="en-US" sz="1600" dirty="0" smtClean="0">
                <a:solidFill>
                  <a:schemeClr val="bg1"/>
                </a:solidFill>
              </a:rPr>
              <a:t>https://www.allaboutcircuits.com/technical-articles/an-introduction-to-ground/</a:t>
            </a:r>
            <a:endParaRPr lang="en-US" sz="1600" dirty="0">
              <a:solidFill>
                <a:schemeClr val="bg1"/>
              </a:solidFill>
            </a:endParaRPr>
          </a:p>
        </p:txBody>
      </p:sp>
      <p:sp>
        <p:nvSpPr>
          <p:cNvPr id="9" name="Rectangle 8"/>
          <p:cNvSpPr/>
          <p:nvPr/>
        </p:nvSpPr>
        <p:spPr>
          <a:xfrm>
            <a:off x="4267200" y="838200"/>
            <a:ext cx="4572000" cy="3693319"/>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In electronics and electrical engineering, it is by convention we define a point in a circuit as a reference point. This reference point is known as ground (or GND) and carries a voltage of 0V. </a:t>
            </a:r>
            <a:r>
              <a:rPr lang="en-US" dirty="0">
                <a:solidFill>
                  <a:srgbClr val="FFFF00"/>
                </a:solidFill>
                <a:latin typeface="Arial" panose="020B0604020202020204" pitchFamily="34" charset="0"/>
                <a:cs typeface="Arial" panose="020B0604020202020204" pitchFamily="34" charset="0"/>
              </a:rPr>
              <a:t>Voltage measurements are relative measurements</a:t>
            </a:r>
            <a:r>
              <a:rPr lang="en-US" dirty="0">
                <a:solidFill>
                  <a:schemeClr val="bg1"/>
                </a:solidFill>
                <a:latin typeface="Arial" panose="020B0604020202020204" pitchFamily="34" charset="0"/>
                <a:cs typeface="Arial" panose="020B0604020202020204" pitchFamily="34" charset="0"/>
              </a:rPr>
              <a:t>. That is, a voltage measurement must be compared to another point in the circuit. If it is not, the measurement is meaningless.</a:t>
            </a:r>
          </a:p>
          <a:p>
            <a:r>
              <a:rPr lang="en-US" dirty="0">
                <a:solidFill>
                  <a:schemeClr val="bg1"/>
                </a:solidFill>
                <a:latin typeface="Arial" panose="020B0604020202020204" pitchFamily="34" charset="0"/>
                <a:cs typeface="Arial" panose="020B0604020202020204" pitchFamily="34" charset="0"/>
              </a:rPr>
              <a:t>The ground reference point is often, but not always—more on this later—represented by a standard </a:t>
            </a:r>
            <a:r>
              <a:rPr lang="en-US" dirty="0" smtClean="0">
                <a:solidFill>
                  <a:schemeClr val="bg1"/>
                </a:solidFill>
                <a:latin typeface="Arial" panose="020B0604020202020204" pitchFamily="34" charset="0"/>
                <a:cs typeface="Arial" panose="020B0604020202020204" pitchFamily="34" charset="0"/>
              </a:rPr>
              <a:t>(earth) ground </a:t>
            </a:r>
            <a:r>
              <a:rPr lang="en-US" dirty="0">
                <a:solidFill>
                  <a:schemeClr val="bg1"/>
                </a:solidFill>
                <a:latin typeface="Arial" panose="020B0604020202020204" pitchFamily="34" charset="0"/>
                <a:cs typeface="Arial" panose="020B0604020202020204" pitchFamily="34" charset="0"/>
              </a:rPr>
              <a:t>symbol.</a:t>
            </a:r>
          </a:p>
          <a:p>
            <a:endParaRPr lang="en-US" dirty="0">
              <a:solidFill>
                <a:schemeClr val="bg1"/>
              </a:solidFill>
              <a:latin typeface="Arial" panose="020B0604020202020204" pitchFamily="34" charset="0"/>
              <a:cs typeface="Arial" panose="020B0604020202020204" pitchFamily="34"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954294"/>
            <a:ext cx="4419600" cy="1670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362" y="5209869"/>
            <a:ext cx="981694" cy="141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8055" y="5209869"/>
            <a:ext cx="997945" cy="142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976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152400"/>
            <a:ext cx="8734926" cy="563562"/>
          </a:xfrm>
        </p:spPr>
        <p:txBody>
          <a:bodyPr>
            <a:noAutofit/>
          </a:bodyPr>
          <a:lstStyle/>
          <a:p>
            <a:r>
              <a:rPr lang="en-US" sz="3200" b="1" dirty="0" smtClean="0"/>
              <a:t>Grounding – Earth Ground</a:t>
            </a:r>
            <a:endParaRPr lang="en-US" sz="3200" b="1" dirty="0"/>
          </a:p>
        </p:txBody>
      </p:sp>
      <p:sp>
        <p:nvSpPr>
          <p:cNvPr id="8" name="Rectangle 7"/>
          <p:cNvSpPr/>
          <p:nvPr/>
        </p:nvSpPr>
        <p:spPr>
          <a:xfrm>
            <a:off x="133350" y="6489088"/>
            <a:ext cx="3962400" cy="230832"/>
          </a:xfrm>
          <a:prstGeom prst="rect">
            <a:avLst/>
          </a:prstGeom>
        </p:spPr>
        <p:txBody>
          <a:bodyPr wrap="square">
            <a:spAutoFit/>
          </a:bodyPr>
          <a:lstStyle/>
          <a:p>
            <a:r>
              <a:rPr lang="en-US" sz="900" dirty="0" smtClean="0">
                <a:solidFill>
                  <a:schemeClr val="bg1"/>
                </a:solidFill>
              </a:rPr>
              <a:t>https://www.allaboutcircuits.com/technical-articles/an-introduction-to-ground/</a:t>
            </a:r>
            <a:endParaRPr lang="en-US" sz="900" dirty="0">
              <a:solidFill>
                <a:schemeClr val="bg1"/>
              </a:solidFill>
            </a:endParaRPr>
          </a:p>
        </p:txBody>
      </p:sp>
      <p:sp>
        <p:nvSpPr>
          <p:cNvPr id="9" name="Rectangle 8"/>
          <p:cNvSpPr/>
          <p:nvPr/>
        </p:nvSpPr>
        <p:spPr>
          <a:xfrm>
            <a:off x="4229100" y="779943"/>
            <a:ext cx="4648200" cy="5262979"/>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Earth ground is exactly as it sounds. It's a ground physically (and electrically) connected to earth via a conductive material such as copper, aluminum, or an aluminum alloy.</a:t>
            </a:r>
          </a:p>
          <a:p>
            <a:r>
              <a:rPr lang="en-US" sz="1600" dirty="0">
                <a:solidFill>
                  <a:schemeClr val="bg1"/>
                </a:solidFill>
                <a:latin typeface="Arial" panose="020B0604020202020204" pitchFamily="34" charset="0"/>
                <a:cs typeface="Arial" panose="020B0604020202020204" pitchFamily="34" charset="0"/>
              </a:rPr>
              <a:t>A true earth ground, as defined by the National Electrical Code (NEC), consists of a conductive pipe, or rod, physically driven into the earth to a minimum depth of 8 feet.</a:t>
            </a:r>
          </a:p>
          <a:p>
            <a:r>
              <a:rPr lang="en-US" sz="1600" dirty="0">
                <a:solidFill>
                  <a:schemeClr val="bg1"/>
                </a:solidFill>
                <a:latin typeface="Arial" panose="020B0604020202020204" pitchFamily="34" charset="0"/>
                <a:cs typeface="Arial" panose="020B0604020202020204" pitchFamily="34" charset="0"/>
              </a:rPr>
              <a:t>The earth provides an electrically neutral body, and due to the earth's virtually infinite state of neutrality, it is immune to electrical wavering. It should be noted, however, that "earth being immune to electrical wavering" is, in fact, a generalization. In reality, earth ground is quite the complex subject given all variables and materials that make up the earth. And, earth's electrical potential does indeed experience some isolated areas of varying due to events such as lightning hits, as an example. Power poles, those that are strung throughout neighborhoods, are also connected to ground.</a:t>
            </a:r>
            <a:endParaRPr lang="en-US" sz="1600" dirty="0">
              <a:solidFill>
                <a:schemeClr val="bg1"/>
              </a:solidFill>
              <a:latin typeface="Arial" panose="020B0604020202020204" pitchFamily="34" charset="0"/>
              <a:cs typeface="Arial" panose="020B0604020202020204" pitchFamily="34" charset="0"/>
            </a:endParaRPr>
          </a:p>
        </p:txBody>
      </p:sp>
      <p:pic>
        <p:nvPicPr>
          <p:cNvPr id="1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779943"/>
            <a:ext cx="1566647" cy="223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15" y="751368"/>
            <a:ext cx="2071285" cy="2268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15" y="3095624"/>
            <a:ext cx="3790332" cy="337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667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2800" b="1" dirty="0" smtClean="0"/>
              <a:t>Electrostatic Discharge – The Phantom Menace</a:t>
            </a:r>
            <a:endParaRPr lang="en-US" sz="28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4443830" y="1074474"/>
            <a:ext cx="4547769" cy="32191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prstClr val="white"/>
                </a:solidFill>
              </a:rPr>
              <a:t>Integrated circuits (ICs) are notorious for being ultra vulnerable to ESD events. Grounded mats (referred to as ESD mats), grounded chairs, and wrist straps provide adequate ESD protection for your ICs by grounding you—thus discharging any static you may have on your body—prior to touching any sensitive components. Most engineers and technicians also wear ESD-safe jackets when working with PCBs and ICs for added protection against possibly damaging components and equipment.</a:t>
            </a:r>
            <a:endParaRPr lang="en-US" sz="1800" dirty="0">
              <a:solidFill>
                <a:prstClr val="white"/>
              </a:solidFill>
            </a:endParaRP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4383240"/>
            <a:ext cx="2895600" cy="2322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81600"/>
            <a:ext cx="1993631" cy="150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74474"/>
            <a:ext cx="3986631" cy="4030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5181600"/>
            <a:ext cx="1524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467598" y="4574923"/>
            <a:ext cx="1485899" cy="1938992"/>
          </a:xfrm>
          <a:prstGeom prst="rect">
            <a:avLst/>
          </a:prstGeom>
        </p:spPr>
        <p:txBody>
          <a:bodyPr wrap="square">
            <a:spAutoFit/>
          </a:bodyPr>
          <a:lstStyle/>
          <a:p>
            <a:r>
              <a:rPr lang="en-US" sz="2000" b="1" dirty="0" err="1" smtClean="0">
                <a:solidFill>
                  <a:srgbClr val="FFFF00"/>
                </a:solidFill>
                <a:latin typeface="Arial" panose="020B0604020202020204" pitchFamily="34" charset="0"/>
                <a:cs typeface="Arial" panose="020B0604020202020204" pitchFamily="34" charset="0"/>
              </a:rPr>
              <a:t>WiFi</a:t>
            </a:r>
            <a:r>
              <a:rPr lang="en-US" sz="2000" b="1" dirty="0" smtClean="0">
                <a:solidFill>
                  <a:srgbClr val="FFFF00"/>
                </a:solidFill>
                <a:latin typeface="Arial" panose="020B0604020202020204" pitchFamily="34" charset="0"/>
                <a:cs typeface="Arial" panose="020B0604020202020204" pitchFamily="34" charset="0"/>
              </a:rPr>
              <a:t> chips on dev boards are prone to static damage!!!</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5696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2800" b="1" dirty="0" smtClean="0"/>
              <a:t>Electrostatic Discharge – Protection</a:t>
            </a:r>
            <a:endParaRPr lang="en-US" sz="28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233453" y="838200"/>
            <a:ext cx="8534399" cy="182880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dirty="0" smtClean="0">
                <a:solidFill>
                  <a:prstClr val="white"/>
                </a:solidFill>
              </a:rPr>
              <a:t>Large charges need large grounds, but small charges only need small grounds. Metal the mass of a quarter is sufficient protection for most sensitive electronics, though earth ground is always best. The easiest place to find and attach such metal to a dev board is to just plug it into a breadboard. For particularly sensitive boards (which is us), it may be necessary to “permanently” connect the board ground to one or both of the ground busses on the breadboard. See diagram, above, for how to do this with the </a:t>
            </a:r>
            <a:r>
              <a:rPr lang="en-US" sz="1800" b="1" dirty="0" err="1" smtClean="0">
                <a:solidFill>
                  <a:prstClr val="white"/>
                </a:solidFill>
              </a:rPr>
              <a:t>WiFi</a:t>
            </a:r>
            <a:r>
              <a:rPr lang="en-US" sz="1800" b="1" dirty="0" smtClean="0">
                <a:solidFill>
                  <a:prstClr val="white"/>
                </a:solidFill>
              </a:rPr>
              <a:t> Dev Kit 32</a:t>
            </a:r>
            <a:endParaRPr lang="en-US" sz="1800" b="1" dirty="0">
              <a:solidFill>
                <a:prstClr val="white"/>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67" y="2895600"/>
            <a:ext cx="8200485" cy="3124200"/>
          </a:xfrm>
          <a:prstGeom prst="rect">
            <a:avLst/>
          </a:prstGeom>
        </p:spPr>
      </p:pic>
      <p:sp>
        <p:nvSpPr>
          <p:cNvPr id="12" name="Rectangle 11"/>
          <p:cNvSpPr/>
          <p:nvPr/>
        </p:nvSpPr>
        <p:spPr>
          <a:xfrm>
            <a:off x="152400" y="6095999"/>
            <a:ext cx="8915400"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Use the </a:t>
            </a:r>
            <a:r>
              <a:rPr lang="en-US" sz="2000" b="1" i="1" dirty="0" smtClean="0">
                <a:solidFill>
                  <a:srgbClr val="FFFF00"/>
                </a:solidFill>
                <a:latin typeface="Arial" panose="020B0604020202020204" pitchFamily="34" charset="0"/>
                <a:cs typeface="Arial" panose="020B0604020202020204" pitchFamily="34" charset="0"/>
              </a:rPr>
              <a:t>bottom</a:t>
            </a:r>
            <a:r>
              <a:rPr lang="en-US" sz="2000" b="1" dirty="0" smtClean="0">
                <a:solidFill>
                  <a:srgbClr val="FFFF00"/>
                </a:solidFill>
                <a:latin typeface="Arial" panose="020B0604020202020204" pitchFamily="34" charset="0"/>
                <a:cs typeface="Arial" panose="020B0604020202020204" pitchFamily="34" charset="0"/>
              </a:rPr>
              <a:t> blue rail for grounding, regardless of inside/outside</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3866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Our First Component – Resistors!</a:t>
            </a:r>
            <a:endParaRPr lang="en-US" sz="3200" b="1" dirty="0"/>
          </a:p>
        </p:txBody>
      </p:sp>
      <p:sp>
        <p:nvSpPr>
          <p:cNvPr id="4" name="Subtitle 2">
            <a:extLst>
              <a:ext uri="{FF2B5EF4-FFF2-40B4-BE49-F238E27FC236}">
                <a16:creationId xmlns="" xmlns:a16="http://schemas.microsoft.com/office/drawing/2014/main" id="{C37EAA5F-9A79-494E-B6D0-773C58613245}"/>
              </a:ext>
            </a:extLst>
          </p:cNvPr>
          <p:cNvSpPr txBox="1">
            <a:spLocks/>
          </p:cNvSpPr>
          <p:nvPr/>
        </p:nvSpPr>
        <p:spPr>
          <a:xfrm>
            <a:off x="112870" y="741405"/>
            <a:ext cx="3849530" cy="558319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prstClr val="white"/>
                </a:solidFill>
              </a:rPr>
              <a:t>Resistors are elements of electrical circuits that resist and reduce the flow of current through the electrical circuit. They can also be used to provide specific voltages to active components. Resistors are available with fixed or variable resistance values. Fixed resistors are ones in which resistance never changes</a:t>
            </a:r>
            <a:r>
              <a:rPr lang="en-US" b="1" dirty="0" smtClean="0">
                <a:solidFill>
                  <a:prstClr val="white"/>
                </a:solidFill>
              </a:rPr>
              <a:t>. </a:t>
            </a:r>
            <a:r>
              <a:rPr lang="en-US" sz="1100" b="1" dirty="0" smtClean="0">
                <a:solidFill>
                  <a:prstClr val="white"/>
                </a:solidFill>
              </a:rPr>
              <a:t>[Mouser Electronics]</a:t>
            </a:r>
            <a:endParaRPr lang="en-US" b="1" dirty="0" smtClean="0">
              <a:solidFill>
                <a:prstClr val="white"/>
              </a:solidFill>
            </a:endParaRPr>
          </a:p>
          <a:p>
            <a:pPr marL="342900" indent="-342900" algn="l">
              <a:buFont typeface="Arial" panose="020B0604020202020204" pitchFamily="34" charset="0"/>
              <a:buChar char="•"/>
            </a:pPr>
            <a:r>
              <a:rPr lang="en-US" b="1" dirty="0">
                <a:solidFill>
                  <a:prstClr val="white"/>
                </a:solidFill>
              </a:rPr>
              <a:t>A resistor is a passive two-terminal electrical component that implements electrical resistance as a circuit element. In electronic circuits, resistors are used to reduce current flow, adjust signal levels, to divide voltages, bias active elements, and terminate transmission lines, among other uses</a:t>
            </a:r>
            <a:r>
              <a:rPr lang="en-US" b="1" dirty="0" smtClean="0">
                <a:solidFill>
                  <a:prstClr val="white"/>
                </a:solidFill>
              </a:rPr>
              <a:t>. </a:t>
            </a:r>
            <a:r>
              <a:rPr lang="en-US" sz="1100" b="1" dirty="0" smtClean="0">
                <a:solidFill>
                  <a:prstClr val="white"/>
                </a:solidFill>
              </a:rPr>
              <a:t>[Wikipedia]</a:t>
            </a:r>
            <a:endParaRPr lang="en-US"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The function of a resistor is measured in Ohms of electrical resistance</a:t>
            </a:r>
          </a:p>
          <a:p>
            <a:pPr marL="342900" indent="-342900" algn="l">
              <a:buFont typeface="Arial" panose="020B0604020202020204" pitchFamily="34" charset="0"/>
              <a:buChar char="•"/>
            </a:pPr>
            <a:r>
              <a:rPr lang="en-US" b="1" dirty="0" smtClean="0">
                <a:solidFill>
                  <a:prstClr val="white"/>
                </a:solidFill>
              </a:rPr>
              <a:t>Resistors use a color code to indicate resistance and heat dissipation tolerance (wattage)</a:t>
            </a:r>
          </a:p>
          <a:p>
            <a:pPr marL="342900" indent="-342900" algn="l">
              <a:buFont typeface="Arial" panose="020B0604020202020204" pitchFamily="34" charset="0"/>
              <a:buChar char="•"/>
            </a:pPr>
            <a:r>
              <a:rPr lang="en-US" b="1" dirty="0" smtClean="0">
                <a:solidFill>
                  <a:prstClr val="white"/>
                </a:solidFill>
              </a:rPr>
              <a:t>When electricity passes through a resistor, the voltage of the current drops due to loss of energy. This is called voltage drop, and happens with nearly </a:t>
            </a:r>
            <a:r>
              <a:rPr lang="en-US" b="1" i="1" dirty="0" smtClean="0">
                <a:solidFill>
                  <a:prstClr val="white"/>
                </a:solidFill>
              </a:rPr>
              <a:t>all</a:t>
            </a:r>
            <a:r>
              <a:rPr lang="en-US" b="1" dirty="0" smtClean="0">
                <a:solidFill>
                  <a:prstClr val="white"/>
                </a:solidFill>
              </a:rPr>
              <a:t> components.</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901720"/>
            <a:ext cx="3575763"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81000" y="6324600"/>
            <a:ext cx="8572497"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Resistors are critical components, ubiquitous in electronic devices</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7254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6694</TotalTime>
  <Words>2735</Words>
  <Application>Microsoft Office PowerPoint</Application>
  <PresentationFormat>On-screen Show (4:3)</PresentationFormat>
  <Paragraphs>232</Paragraphs>
  <Slides>27</Slides>
  <Notes>0</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1_Office Theme</vt:lpstr>
      <vt:lpstr>SEICHE 2022 Introduction to Arduino Lesson 7– Grounding, ESD, Connecting LEDs</vt:lpstr>
      <vt:lpstr>REMEMBER!</vt:lpstr>
      <vt:lpstr>Lesson Plan Overview</vt:lpstr>
      <vt:lpstr>Lesson 7 – Connections</vt:lpstr>
      <vt:lpstr>Grounding – What is a Ground?</vt:lpstr>
      <vt:lpstr>Grounding – Earth Ground</vt:lpstr>
      <vt:lpstr>Electrostatic Discharge – The Phantom Menace</vt:lpstr>
      <vt:lpstr>Electrostatic Discharge – Protection</vt:lpstr>
      <vt:lpstr>Our First Component – Resistors!</vt:lpstr>
      <vt:lpstr>Light Emitting Diodes</vt:lpstr>
      <vt:lpstr>Light Emitting Diodes</vt:lpstr>
      <vt:lpstr>Ballast and Dropping Resistors</vt:lpstr>
      <vt:lpstr>Parts of an Arduino Sketch</vt:lpstr>
      <vt:lpstr>ESP32 Specifications</vt:lpstr>
      <vt:lpstr>Time to Get Wired</vt:lpstr>
      <vt:lpstr>Connect The Dots</vt:lpstr>
      <vt:lpstr>Let There Be Light</vt:lpstr>
      <vt:lpstr>History of Telecommunications Part 2</vt:lpstr>
      <vt:lpstr>Local Area Networks</vt:lpstr>
      <vt:lpstr>Wireless LAN (WiFi)</vt:lpstr>
      <vt:lpstr>Cellular Voice Networks</vt:lpstr>
      <vt:lpstr>Cellular Data Networks</vt:lpstr>
      <vt:lpstr>WiFi and Cellular</vt:lpstr>
      <vt:lpstr>The Internet - Architecture</vt:lpstr>
      <vt:lpstr>The OSI/ISO Layered Network Model</vt:lpstr>
      <vt:lpstr>ISO/OSI vs The TCP/IP Model</vt:lpstr>
      <vt:lpstr>Formal End of Lesson 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119</cp:revision>
  <cp:lastPrinted>2022-03-15T15:18:42Z</cp:lastPrinted>
  <dcterms:created xsi:type="dcterms:W3CDTF">2022-02-01T06:18:00Z</dcterms:created>
  <dcterms:modified xsi:type="dcterms:W3CDTF">2022-03-15T15:24:30Z</dcterms:modified>
</cp:coreProperties>
</file>